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23"/>
  </p:notesMasterIdLst>
  <p:sldIdLst>
    <p:sldId id="282" r:id="rId3"/>
    <p:sldId id="258" r:id="rId4"/>
    <p:sldId id="283" r:id="rId5"/>
    <p:sldId id="290" r:id="rId6"/>
    <p:sldId id="294" r:id="rId7"/>
    <p:sldId id="284" r:id="rId8"/>
    <p:sldId id="291" r:id="rId9"/>
    <p:sldId id="292" r:id="rId10"/>
    <p:sldId id="293" r:id="rId11"/>
    <p:sldId id="285" r:id="rId12"/>
    <p:sldId id="297" r:id="rId13"/>
    <p:sldId id="296" r:id="rId14"/>
    <p:sldId id="295" r:id="rId15"/>
    <p:sldId id="298" r:id="rId16"/>
    <p:sldId id="286" r:id="rId17"/>
    <p:sldId id="287" r:id="rId18"/>
    <p:sldId id="299" r:id="rId19"/>
    <p:sldId id="288" r:id="rId20"/>
    <p:sldId id="289" r:id="rId21"/>
    <p:sldId id="28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F2FB35-4C86-4AFF-B45E-8C79D466CFC1}" type="doc">
      <dgm:prSet loTypeId="urn:microsoft.com/office/officeart/2005/8/layout/process1" loCatId="process" qsTypeId="urn:microsoft.com/office/officeart/2005/8/quickstyle/simple1" qsCatId="simple" csTypeId="urn:microsoft.com/office/officeart/2005/8/colors/colorful5" csCatId="colorful" phldr="1"/>
      <dgm:spPr/>
    </dgm:pt>
    <dgm:pt modelId="{6A0625DA-C918-404D-AABA-255C1B4F8F3C}">
      <dgm:prSet phldrT="[Text]"/>
      <dgm:spPr/>
      <dgm:t>
        <a:bodyPr/>
        <a:lstStyle/>
        <a:p>
          <a:r>
            <a:rPr lang="en-AU" dirty="0"/>
            <a:t>Copy the ROM &amp; Save files onto a MicroSD card</a:t>
          </a:r>
        </a:p>
      </dgm:t>
    </dgm:pt>
    <dgm:pt modelId="{70A09082-5221-4CF3-B531-269151865D67}" type="parTrans" cxnId="{677A6B52-FC9B-4F4B-B559-CD0913A4FFF9}">
      <dgm:prSet/>
      <dgm:spPr/>
      <dgm:t>
        <a:bodyPr/>
        <a:lstStyle/>
        <a:p>
          <a:endParaRPr lang="en-AU"/>
        </a:p>
      </dgm:t>
    </dgm:pt>
    <dgm:pt modelId="{6069BA96-3960-47E9-BA94-97F66D8ADC98}" type="sibTrans" cxnId="{677A6B52-FC9B-4F4B-B559-CD0913A4FFF9}">
      <dgm:prSet/>
      <dgm:spPr/>
      <dgm:t>
        <a:bodyPr/>
        <a:lstStyle/>
        <a:p>
          <a:endParaRPr lang="en-AU"/>
        </a:p>
      </dgm:t>
    </dgm:pt>
    <dgm:pt modelId="{1C660E58-7551-418E-A5F9-65692E91D1C0}">
      <dgm:prSet phldrT="[Text]"/>
      <dgm:spPr/>
      <dgm:t>
        <a:bodyPr/>
        <a:lstStyle/>
        <a:p>
          <a:r>
            <a:rPr lang="en-AU" dirty="0"/>
            <a:t>Insert EZ Flash into Game Body Advance</a:t>
          </a:r>
        </a:p>
      </dgm:t>
    </dgm:pt>
    <dgm:pt modelId="{6B456F68-9415-486C-B5D5-ACFE954D377C}" type="parTrans" cxnId="{B86411B1-87E1-4C02-B2ED-F5E156B68C1B}">
      <dgm:prSet/>
      <dgm:spPr/>
      <dgm:t>
        <a:bodyPr/>
        <a:lstStyle/>
        <a:p>
          <a:endParaRPr lang="en-AU"/>
        </a:p>
      </dgm:t>
    </dgm:pt>
    <dgm:pt modelId="{CE2E935E-7D10-4F5B-B1D1-F85D90B7670E}" type="sibTrans" cxnId="{B86411B1-87E1-4C02-B2ED-F5E156B68C1B}">
      <dgm:prSet/>
      <dgm:spPr/>
      <dgm:t>
        <a:bodyPr/>
        <a:lstStyle/>
        <a:p>
          <a:endParaRPr lang="en-AU"/>
        </a:p>
      </dgm:t>
    </dgm:pt>
    <dgm:pt modelId="{F39D60DD-D327-43FC-883E-AA2285864270}">
      <dgm:prSet phldrT="[Text]"/>
      <dgm:spPr/>
      <dgm:t>
        <a:bodyPr/>
        <a:lstStyle/>
        <a:p>
          <a:r>
            <a:rPr lang="en-AU" dirty="0"/>
            <a:t>Select Your ROM from the EZ-Flash Menu</a:t>
          </a:r>
        </a:p>
      </dgm:t>
    </dgm:pt>
    <dgm:pt modelId="{F365F35C-2A26-4598-9365-A46C395C59DA}" type="parTrans" cxnId="{57EBA151-7DC0-49BF-A99D-8494E88EFB79}">
      <dgm:prSet/>
      <dgm:spPr/>
      <dgm:t>
        <a:bodyPr/>
        <a:lstStyle/>
        <a:p>
          <a:endParaRPr lang="en-AU"/>
        </a:p>
      </dgm:t>
    </dgm:pt>
    <dgm:pt modelId="{83D935C7-CE3F-4100-B2BC-60241833FB63}" type="sibTrans" cxnId="{57EBA151-7DC0-49BF-A99D-8494E88EFB79}">
      <dgm:prSet/>
      <dgm:spPr/>
      <dgm:t>
        <a:bodyPr/>
        <a:lstStyle/>
        <a:p>
          <a:endParaRPr lang="en-AU"/>
        </a:p>
      </dgm:t>
    </dgm:pt>
    <dgm:pt modelId="{6A47AC31-66C7-439C-8DDA-4FE97A090FF5}" type="pres">
      <dgm:prSet presAssocID="{06F2FB35-4C86-4AFF-B45E-8C79D466CFC1}" presName="Name0" presStyleCnt="0">
        <dgm:presLayoutVars>
          <dgm:dir/>
          <dgm:resizeHandles val="exact"/>
        </dgm:presLayoutVars>
      </dgm:prSet>
      <dgm:spPr/>
    </dgm:pt>
    <dgm:pt modelId="{42DFAF16-806A-44F5-9BDC-B4AA0DE3D3AF}" type="pres">
      <dgm:prSet presAssocID="{6A0625DA-C918-404D-AABA-255C1B4F8F3C}" presName="node" presStyleLbl="node1" presStyleIdx="0" presStyleCnt="3">
        <dgm:presLayoutVars>
          <dgm:bulletEnabled val="1"/>
        </dgm:presLayoutVars>
      </dgm:prSet>
      <dgm:spPr/>
    </dgm:pt>
    <dgm:pt modelId="{0F950818-B7AC-44D5-9F51-AB332C8165EA}" type="pres">
      <dgm:prSet presAssocID="{6069BA96-3960-47E9-BA94-97F66D8ADC98}" presName="sibTrans" presStyleLbl="sibTrans2D1" presStyleIdx="0" presStyleCnt="2"/>
      <dgm:spPr/>
    </dgm:pt>
    <dgm:pt modelId="{EB997DEB-6124-4D69-81DF-8AC192A3B80E}" type="pres">
      <dgm:prSet presAssocID="{6069BA96-3960-47E9-BA94-97F66D8ADC98}" presName="connectorText" presStyleLbl="sibTrans2D1" presStyleIdx="0" presStyleCnt="2"/>
      <dgm:spPr/>
    </dgm:pt>
    <dgm:pt modelId="{AAFA9040-1117-4532-A509-B2EE3728D9D0}" type="pres">
      <dgm:prSet presAssocID="{1C660E58-7551-418E-A5F9-65692E91D1C0}" presName="node" presStyleLbl="node1" presStyleIdx="1" presStyleCnt="3">
        <dgm:presLayoutVars>
          <dgm:bulletEnabled val="1"/>
        </dgm:presLayoutVars>
      </dgm:prSet>
      <dgm:spPr/>
    </dgm:pt>
    <dgm:pt modelId="{9A906426-8484-4642-9C48-ACDD859E180B}" type="pres">
      <dgm:prSet presAssocID="{CE2E935E-7D10-4F5B-B1D1-F85D90B7670E}" presName="sibTrans" presStyleLbl="sibTrans2D1" presStyleIdx="1" presStyleCnt="2"/>
      <dgm:spPr/>
    </dgm:pt>
    <dgm:pt modelId="{EC2D0684-3DEE-46FD-9D9A-0C6F82475DA7}" type="pres">
      <dgm:prSet presAssocID="{CE2E935E-7D10-4F5B-B1D1-F85D90B7670E}" presName="connectorText" presStyleLbl="sibTrans2D1" presStyleIdx="1" presStyleCnt="2"/>
      <dgm:spPr/>
    </dgm:pt>
    <dgm:pt modelId="{FAB97CE0-3505-4E2D-8F2E-A992C57A27D5}" type="pres">
      <dgm:prSet presAssocID="{F39D60DD-D327-43FC-883E-AA2285864270}" presName="node" presStyleLbl="node1" presStyleIdx="2" presStyleCnt="3">
        <dgm:presLayoutVars>
          <dgm:bulletEnabled val="1"/>
        </dgm:presLayoutVars>
      </dgm:prSet>
      <dgm:spPr/>
    </dgm:pt>
  </dgm:ptLst>
  <dgm:cxnLst>
    <dgm:cxn modelId="{5B50000B-1226-408C-B4EB-5B4BDA3B3163}" type="presOf" srcId="{6A0625DA-C918-404D-AABA-255C1B4F8F3C}" destId="{42DFAF16-806A-44F5-9BDC-B4AA0DE3D3AF}" srcOrd="0" destOrd="0" presId="urn:microsoft.com/office/officeart/2005/8/layout/process1"/>
    <dgm:cxn modelId="{9CD3B623-5100-41A8-A377-CCDA29091DA4}" type="presOf" srcId="{CE2E935E-7D10-4F5B-B1D1-F85D90B7670E}" destId="{9A906426-8484-4642-9C48-ACDD859E180B}" srcOrd="0" destOrd="0" presId="urn:microsoft.com/office/officeart/2005/8/layout/process1"/>
    <dgm:cxn modelId="{89ECED68-0156-4CC7-93FC-77A6A2E2FB06}" type="presOf" srcId="{1C660E58-7551-418E-A5F9-65692E91D1C0}" destId="{AAFA9040-1117-4532-A509-B2EE3728D9D0}" srcOrd="0" destOrd="0" presId="urn:microsoft.com/office/officeart/2005/8/layout/process1"/>
    <dgm:cxn modelId="{4E2E5B71-15DE-47E7-8F2B-920803E73006}" type="presOf" srcId="{06F2FB35-4C86-4AFF-B45E-8C79D466CFC1}" destId="{6A47AC31-66C7-439C-8DDA-4FE97A090FF5}" srcOrd="0" destOrd="0" presId="urn:microsoft.com/office/officeart/2005/8/layout/process1"/>
    <dgm:cxn modelId="{57EBA151-7DC0-49BF-A99D-8494E88EFB79}" srcId="{06F2FB35-4C86-4AFF-B45E-8C79D466CFC1}" destId="{F39D60DD-D327-43FC-883E-AA2285864270}" srcOrd="2" destOrd="0" parTransId="{F365F35C-2A26-4598-9365-A46C395C59DA}" sibTransId="{83D935C7-CE3F-4100-B2BC-60241833FB63}"/>
    <dgm:cxn modelId="{677A6B52-FC9B-4F4B-B559-CD0913A4FFF9}" srcId="{06F2FB35-4C86-4AFF-B45E-8C79D466CFC1}" destId="{6A0625DA-C918-404D-AABA-255C1B4F8F3C}" srcOrd="0" destOrd="0" parTransId="{70A09082-5221-4CF3-B531-269151865D67}" sibTransId="{6069BA96-3960-47E9-BA94-97F66D8ADC98}"/>
    <dgm:cxn modelId="{59C9379D-2AE5-4DEB-8C98-1DB4EC904022}" type="presOf" srcId="{6069BA96-3960-47E9-BA94-97F66D8ADC98}" destId="{EB997DEB-6124-4D69-81DF-8AC192A3B80E}" srcOrd="1" destOrd="0" presId="urn:microsoft.com/office/officeart/2005/8/layout/process1"/>
    <dgm:cxn modelId="{E30F28A4-0171-44A5-80EA-958006536BC8}" type="presOf" srcId="{F39D60DD-D327-43FC-883E-AA2285864270}" destId="{FAB97CE0-3505-4E2D-8F2E-A992C57A27D5}" srcOrd="0" destOrd="0" presId="urn:microsoft.com/office/officeart/2005/8/layout/process1"/>
    <dgm:cxn modelId="{B86411B1-87E1-4C02-B2ED-F5E156B68C1B}" srcId="{06F2FB35-4C86-4AFF-B45E-8C79D466CFC1}" destId="{1C660E58-7551-418E-A5F9-65692E91D1C0}" srcOrd="1" destOrd="0" parTransId="{6B456F68-9415-486C-B5D5-ACFE954D377C}" sibTransId="{CE2E935E-7D10-4F5B-B1D1-F85D90B7670E}"/>
    <dgm:cxn modelId="{60BEB3CF-ECD4-48A0-A796-A33C7E62D13C}" type="presOf" srcId="{6069BA96-3960-47E9-BA94-97F66D8ADC98}" destId="{0F950818-B7AC-44D5-9F51-AB332C8165EA}" srcOrd="0" destOrd="0" presId="urn:microsoft.com/office/officeart/2005/8/layout/process1"/>
    <dgm:cxn modelId="{FFD452EC-45F3-4DE3-A834-42AE72949992}" type="presOf" srcId="{CE2E935E-7D10-4F5B-B1D1-F85D90B7670E}" destId="{EC2D0684-3DEE-46FD-9D9A-0C6F82475DA7}" srcOrd="1" destOrd="0" presId="urn:microsoft.com/office/officeart/2005/8/layout/process1"/>
    <dgm:cxn modelId="{4F9B3673-D4CD-41A5-8D9B-31D841012FEB}" type="presParOf" srcId="{6A47AC31-66C7-439C-8DDA-4FE97A090FF5}" destId="{42DFAF16-806A-44F5-9BDC-B4AA0DE3D3AF}" srcOrd="0" destOrd="0" presId="urn:microsoft.com/office/officeart/2005/8/layout/process1"/>
    <dgm:cxn modelId="{07AB3F4C-7602-4846-9A9B-65B16665B3F0}" type="presParOf" srcId="{6A47AC31-66C7-439C-8DDA-4FE97A090FF5}" destId="{0F950818-B7AC-44D5-9F51-AB332C8165EA}" srcOrd="1" destOrd="0" presId="urn:microsoft.com/office/officeart/2005/8/layout/process1"/>
    <dgm:cxn modelId="{269EE944-7C2D-463C-88BB-95FC4046858C}" type="presParOf" srcId="{0F950818-B7AC-44D5-9F51-AB332C8165EA}" destId="{EB997DEB-6124-4D69-81DF-8AC192A3B80E}" srcOrd="0" destOrd="0" presId="urn:microsoft.com/office/officeart/2005/8/layout/process1"/>
    <dgm:cxn modelId="{4950507B-685E-45C5-85C4-F3C4F5835394}" type="presParOf" srcId="{6A47AC31-66C7-439C-8DDA-4FE97A090FF5}" destId="{AAFA9040-1117-4532-A509-B2EE3728D9D0}" srcOrd="2" destOrd="0" presId="urn:microsoft.com/office/officeart/2005/8/layout/process1"/>
    <dgm:cxn modelId="{425D62F3-7B47-4C2C-9844-8B6187E5EA8F}" type="presParOf" srcId="{6A47AC31-66C7-439C-8DDA-4FE97A090FF5}" destId="{9A906426-8484-4642-9C48-ACDD859E180B}" srcOrd="3" destOrd="0" presId="urn:microsoft.com/office/officeart/2005/8/layout/process1"/>
    <dgm:cxn modelId="{8D9849E4-8DD1-49A0-9974-9A8FE722A55D}" type="presParOf" srcId="{9A906426-8484-4642-9C48-ACDD859E180B}" destId="{EC2D0684-3DEE-46FD-9D9A-0C6F82475DA7}" srcOrd="0" destOrd="0" presId="urn:microsoft.com/office/officeart/2005/8/layout/process1"/>
    <dgm:cxn modelId="{60F1FC37-A52C-438F-85C7-CB65AC186F40}" type="presParOf" srcId="{6A47AC31-66C7-439C-8DDA-4FE97A090FF5}" destId="{FAB97CE0-3505-4E2D-8F2E-A992C57A27D5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DFAF16-806A-44F5-9BDC-B4AA0DE3D3AF}">
      <dsp:nvSpPr>
        <dsp:cNvPr id="0" name=""/>
        <dsp:cNvSpPr/>
      </dsp:nvSpPr>
      <dsp:spPr>
        <a:xfrm>
          <a:off x="8084" y="2344287"/>
          <a:ext cx="2416264" cy="144975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Copy the ROM &amp; Save files onto a MicroSD card</a:t>
          </a:r>
        </a:p>
      </dsp:txBody>
      <dsp:txXfrm>
        <a:off x="50546" y="2386749"/>
        <a:ext cx="2331340" cy="1364834"/>
      </dsp:txXfrm>
    </dsp:sp>
    <dsp:sp modelId="{0F950818-B7AC-44D5-9F51-AB332C8165EA}">
      <dsp:nvSpPr>
        <dsp:cNvPr id="0" name=""/>
        <dsp:cNvSpPr/>
      </dsp:nvSpPr>
      <dsp:spPr>
        <a:xfrm>
          <a:off x="2665975" y="2769550"/>
          <a:ext cx="512248" cy="5992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800" kern="1200"/>
        </a:p>
      </dsp:txBody>
      <dsp:txXfrm>
        <a:off x="2665975" y="2889397"/>
        <a:ext cx="358574" cy="359539"/>
      </dsp:txXfrm>
    </dsp:sp>
    <dsp:sp modelId="{AAFA9040-1117-4532-A509-B2EE3728D9D0}">
      <dsp:nvSpPr>
        <dsp:cNvPr id="0" name=""/>
        <dsp:cNvSpPr/>
      </dsp:nvSpPr>
      <dsp:spPr>
        <a:xfrm>
          <a:off x="3390855" y="2344287"/>
          <a:ext cx="2416264" cy="1449758"/>
        </a:xfrm>
        <a:prstGeom prst="roundRect">
          <a:avLst>
            <a:gd name="adj" fmla="val 10000"/>
          </a:avLst>
        </a:prstGeom>
        <a:solidFill>
          <a:schemeClr val="accent5">
            <a:hueOff val="460881"/>
            <a:satOff val="-8998"/>
            <a:lumOff val="19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Insert EZ Flash into Game Body Advance</a:t>
          </a:r>
        </a:p>
      </dsp:txBody>
      <dsp:txXfrm>
        <a:off x="3433317" y="2386749"/>
        <a:ext cx="2331340" cy="1364834"/>
      </dsp:txXfrm>
    </dsp:sp>
    <dsp:sp modelId="{9A906426-8484-4642-9C48-ACDD859E180B}">
      <dsp:nvSpPr>
        <dsp:cNvPr id="0" name=""/>
        <dsp:cNvSpPr/>
      </dsp:nvSpPr>
      <dsp:spPr>
        <a:xfrm>
          <a:off x="6048746" y="2769550"/>
          <a:ext cx="512248" cy="5992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921761"/>
            <a:satOff val="-17996"/>
            <a:lumOff val="39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800" kern="1200"/>
        </a:p>
      </dsp:txBody>
      <dsp:txXfrm>
        <a:off x="6048746" y="2889397"/>
        <a:ext cx="358574" cy="359539"/>
      </dsp:txXfrm>
    </dsp:sp>
    <dsp:sp modelId="{FAB97CE0-3505-4E2D-8F2E-A992C57A27D5}">
      <dsp:nvSpPr>
        <dsp:cNvPr id="0" name=""/>
        <dsp:cNvSpPr/>
      </dsp:nvSpPr>
      <dsp:spPr>
        <a:xfrm>
          <a:off x="6773625" y="2344287"/>
          <a:ext cx="2416264" cy="1449758"/>
        </a:xfrm>
        <a:prstGeom prst="roundRect">
          <a:avLst>
            <a:gd name="adj" fmla="val 10000"/>
          </a:avLst>
        </a:prstGeom>
        <a:solidFill>
          <a:schemeClr val="accent5">
            <a:hueOff val="921761"/>
            <a:satOff val="-17996"/>
            <a:lumOff val="3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Select Your ROM from the EZ-Flash Menu</a:t>
          </a:r>
        </a:p>
      </dsp:txBody>
      <dsp:txXfrm>
        <a:off x="6816087" y="2386749"/>
        <a:ext cx="2331340" cy="13648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F4EB01-D987-4150-90A6-F726B037A108}" type="datetimeFigureOut">
              <a:rPr lang="en-AU" smtClean="0"/>
              <a:t>27/06/2024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2A54D1-28D2-4C24-B754-F29F944C9B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886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6" name="Google Shape;15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3" name="Google Shape;184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00" tIns="100700" rIns="100700" bIns="100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376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3" name="Google Shape;184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00" tIns="100700" rIns="100700" bIns="100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153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3" name="Google Shape;184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00" tIns="100700" rIns="100700" bIns="100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5260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3" name="Google Shape;184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00" tIns="100700" rIns="100700" bIns="100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08388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3" name="Google Shape;184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00" tIns="100700" rIns="100700" bIns="100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57493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3" name="Google Shape;184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00" tIns="100700" rIns="100700" bIns="100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35184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3" name="Google Shape;184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00" tIns="100700" rIns="100700" bIns="100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9582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3" name="Google Shape;184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00" tIns="100700" rIns="100700" bIns="100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59135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3" name="Google Shape;184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00" tIns="100700" rIns="100700" bIns="100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3" name="Google Shape;184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00" tIns="100700" rIns="100700" bIns="100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29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3" name="Google Shape;184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00" tIns="100700" rIns="100700" bIns="100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498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3" name="Google Shape;184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00" tIns="100700" rIns="100700" bIns="100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7191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3" name="Google Shape;184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00" tIns="100700" rIns="100700" bIns="100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4661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3" name="Google Shape;184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00" tIns="100700" rIns="100700" bIns="100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6506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3" name="Google Shape;184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00" tIns="100700" rIns="100700" bIns="100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0419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3" name="Google Shape;184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00" tIns="100700" rIns="100700" bIns="100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0936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3" name="Google Shape;184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00" tIns="100700" rIns="100700" bIns="100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4734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3997533"/>
            <a:ext cx="12192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0600" y="1676400"/>
            <a:ext cx="10830800" cy="21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roxima Nova"/>
              <a:buNone/>
              <a:defRPr sz="6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roxima Nova"/>
              <a:buNone/>
              <a:defRPr sz="6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roxima Nova"/>
              <a:buNone/>
              <a:defRPr sz="6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roxima Nova"/>
              <a:buNone/>
              <a:defRPr sz="6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roxima Nova"/>
              <a:buNone/>
              <a:defRPr sz="6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roxima Nova"/>
              <a:buNone/>
              <a:defRPr sz="6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roxima Nova"/>
              <a:buNone/>
              <a:defRPr sz="6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roxima Nova"/>
              <a:buNone/>
              <a:defRPr sz="6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roxima Nova"/>
              <a:buNone/>
              <a:defRPr sz="6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80600" y="4243084"/>
            <a:ext cx="10830800" cy="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3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3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3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3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3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3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3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3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3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5751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2"/>
          <p:cNvSpPr txBox="1">
            <a:spLocks noGrp="1"/>
          </p:cNvSpPr>
          <p:nvPr>
            <p:ph type="title" hasCustomPrompt="1"/>
          </p:nvPr>
        </p:nvSpPr>
        <p:spPr>
          <a:xfrm>
            <a:off x="415600" y="1321967"/>
            <a:ext cx="11360800" cy="25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0"/>
              <a:buFont typeface="Proxima Nova"/>
              <a:buNone/>
              <a:defRPr sz="18666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0"/>
              <a:buFont typeface="Proxima Nova"/>
              <a:buNone/>
              <a:defRPr sz="18666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0"/>
              <a:buFont typeface="Proxima Nova"/>
              <a:buNone/>
              <a:defRPr sz="18666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0"/>
              <a:buFont typeface="Proxima Nova"/>
              <a:buNone/>
              <a:defRPr sz="18666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0"/>
              <a:buFont typeface="Proxima Nova"/>
              <a:buNone/>
              <a:defRPr sz="18666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0"/>
              <a:buFont typeface="Proxima Nova"/>
              <a:buNone/>
              <a:defRPr sz="18666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0"/>
              <a:buFont typeface="Proxima Nova"/>
              <a:buNone/>
              <a:defRPr sz="18666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0"/>
              <a:buFont typeface="Proxima Nova"/>
              <a:buNone/>
              <a:defRPr sz="18666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0"/>
              <a:buFont typeface="Proxima Nova"/>
              <a:buNone/>
              <a:defRPr sz="18666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2"/>
          <p:cNvSpPr txBox="1">
            <a:spLocks noGrp="1"/>
          </p:cNvSpPr>
          <p:nvPr>
            <p:ph type="body" idx="1"/>
          </p:nvPr>
        </p:nvSpPr>
        <p:spPr>
          <a:xfrm>
            <a:off x="415600" y="4095067"/>
            <a:ext cx="11360800" cy="12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457189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2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828754" marR="0" lvl="2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438339" marR="0" lvl="3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047924" marR="0" lvl="4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3657509" marR="0" lvl="5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4267093" marR="0" lvl="6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4876678" marR="0" lvl="7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5486263" marR="0" lvl="8" indent="-423323" algn="ctr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accent3"/>
              </a:buClr>
              <a:buSzPts val="1400"/>
              <a:buFont typeface="Proxima Nova"/>
              <a:buChar char="■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5082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1867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1867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1867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1867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1867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1867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1867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1867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482588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13778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7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7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7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7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7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7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7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7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7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2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828754" marR="0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438339" marR="0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047924" marR="0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3657509" marR="0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4267093" marR="0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4876678" marR="0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5486263" marR="0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accent3"/>
              </a:buClr>
              <a:buSzPts val="1400"/>
              <a:buFont typeface="Proxima Nova"/>
              <a:buChar char="■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081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6887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0"/>
          <p:cNvSpPr txBox="1">
            <a:spLocks noGrp="1"/>
          </p:cNvSpPr>
          <p:nvPr>
            <p:ph type="title"/>
          </p:nvPr>
        </p:nvSpPr>
        <p:spPr>
          <a:xfrm>
            <a:off x="831851" y="1709739"/>
            <a:ext cx="10515600" cy="28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0"/>
          <p:cNvSpPr txBox="1"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2400">
                <a:solidFill>
                  <a:srgbClr val="888888"/>
                </a:solidFill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800">
                <a:solidFill>
                  <a:srgbClr val="888888"/>
                </a:solidFill>
              </a:defRPr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7509" lvl="5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7093" lvl="6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6678" lvl="7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6263" lvl="8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13537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457189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3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457189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3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4925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2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600" cy="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/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800" b="1"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7509" lvl="5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6pPr>
            <a:lvl7pPr marL="4267093" lvl="6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6678" lvl="7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6263" lvl="8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150" name="Google Shape;150;p32"/>
          <p:cNvSpPr txBox="1">
            <a:spLocks noGrp="1"/>
          </p:cNvSpPr>
          <p:nvPr>
            <p:ph type="body" idx="2"/>
          </p:nvPr>
        </p:nvSpPr>
        <p:spPr>
          <a:xfrm>
            <a:off x="839789" y="2505075"/>
            <a:ext cx="5157600" cy="36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457189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3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200" cy="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/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800" b="1"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7509" lvl="5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6pPr>
            <a:lvl7pPr marL="4267093" lvl="6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6678" lvl="7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6263" lvl="8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152" name="Google Shape;152;p3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200" cy="36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457189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3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3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0444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3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7786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38982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400" cy="16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400" cy="48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50798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3200"/>
            </a:lvl1pPr>
            <a:lvl2pPr marL="1219170" lvl="1" indent="-4825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800"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0"/>
            </a:lvl3pPr>
            <a:lvl4pPr marL="2438339" lvl="3" indent="-4317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4pPr>
            <a:lvl5pPr marL="3047924" lvl="4" indent="-4317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5pPr>
            <a:lvl6pPr marL="3657509" lvl="5" indent="-4317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6pPr>
            <a:lvl7pPr marL="4267093" lvl="6" indent="-4317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7pPr>
            <a:lvl8pPr marL="4876678" lvl="7" indent="-4317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8pPr>
            <a:lvl9pPr marL="5486263" lvl="8" indent="-4317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8" name="Google Shape;168;p3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400" cy="3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400"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1000"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1000"/>
            </a:lvl5pPr>
            <a:lvl6pPr marL="3657509" lvl="5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1000"/>
            </a:lvl6pPr>
            <a:lvl7pPr marL="4267093" lvl="6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1000"/>
            </a:lvl7pPr>
            <a:lvl8pPr marL="4876678" lvl="7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1000"/>
            </a:lvl8pPr>
            <a:lvl9pPr marL="5486263" lvl="8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1000"/>
            </a:lvl9pPr>
          </a:lstStyle>
          <a:p>
            <a:endParaRPr/>
          </a:p>
        </p:txBody>
      </p:sp>
      <p:sp>
        <p:nvSpPr>
          <p:cNvPr id="169" name="Google Shape;169;p3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3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3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7252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7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7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7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7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7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7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7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7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7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2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828754" marR="0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438339" marR="0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047924" marR="0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3657509" marR="0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4267093" marR="0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4876678" marR="0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5486263" marR="0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accent3"/>
              </a:buClr>
              <a:buSzPts val="1400"/>
              <a:buFont typeface="Proxima Nova"/>
              <a:buChar char="■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3047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400" cy="16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400" cy="48736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3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400" cy="3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400"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1000"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1000"/>
            </a:lvl5pPr>
            <a:lvl6pPr marL="3657509" lvl="5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1000"/>
            </a:lvl6pPr>
            <a:lvl7pPr marL="4267093" lvl="6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1000"/>
            </a:lvl7pPr>
            <a:lvl8pPr marL="4876678" lvl="7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1000"/>
            </a:lvl8pPr>
            <a:lvl9pPr marL="5486263" lvl="8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1000"/>
            </a:lvl9pPr>
          </a:lstStyle>
          <a:p>
            <a:endParaRPr/>
          </a:p>
        </p:txBody>
      </p:sp>
      <p:sp>
        <p:nvSpPr>
          <p:cNvPr id="176" name="Google Shape;176;p3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3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188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7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457189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3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53768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8"/>
          <p:cNvSpPr txBox="1">
            <a:spLocks noGrp="1"/>
          </p:cNvSpPr>
          <p:nvPr>
            <p:ph type="title"/>
          </p:nvPr>
        </p:nvSpPr>
        <p:spPr>
          <a:xfrm rot="5400000">
            <a:off x="7133400" y="1956725"/>
            <a:ext cx="5812000" cy="2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8"/>
          <p:cNvSpPr txBox="1">
            <a:spLocks noGrp="1"/>
          </p:cNvSpPr>
          <p:nvPr>
            <p:ph type="body" idx="1"/>
          </p:nvPr>
        </p:nvSpPr>
        <p:spPr>
          <a:xfrm rot="5400000">
            <a:off x="1799300" y="-596075"/>
            <a:ext cx="5812000" cy="7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457189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3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3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045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0" y="3997533"/>
            <a:ext cx="12192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680600" y="2743200"/>
            <a:ext cx="10830800" cy="10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roxima Nova"/>
              <a:buNone/>
              <a:defRPr sz="4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roxima Nova"/>
              <a:buNone/>
              <a:defRPr sz="4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roxima Nova"/>
              <a:buNone/>
              <a:defRPr sz="4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roxima Nova"/>
              <a:buNone/>
              <a:defRPr sz="4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roxima Nova"/>
              <a:buNone/>
              <a:defRPr sz="4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roxima Nova"/>
              <a:buNone/>
              <a:defRPr sz="4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roxima Nova"/>
              <a:buNone/>
              <a:defRPr sz="4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roxima Nova"/>
              <a:buNone/>
              <a:defRPr sz="4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roxima Nova"/>
              <a:buNone/>
              <a:defRPr sz="4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48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5277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7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7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7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7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7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7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7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7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7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roxima Nova"/>
              <a:buChar char="○"/>
              <a:defRPr sz="16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828754" marR="0" lvl="2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roxima Nova"/>
              <a:buChar char="■"/>
              <a:defRPr sz="16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438339" marR="0" lvl="3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roxima Nova"/>
              <a:buChar char="●"/>
              <a:defRPr sz="16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047924" marR="0" lvl="4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roxima Nova"/>
              <a:buChar char="○"/>
              <a:defRPr sz="16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3657509" marR="0" lvl="5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roxima Nova"/>
              <a:buChar char="■"/>
              <a:defRPr sz="16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4267093" marR="0" lvl="6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roxima Nova"/>
              <a:buChar char="●"/>
              <a:defRPr sz="16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4876678" marR="0" lvl="7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roxima Nova"/>
              <a:buChar char="○"/>
              <a:defRPr sz="16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5486263" marR="0" lvl="8" indent="-40639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accent3"/>
              </a:buClr>
              <a:buSzPts val="1200"/>
              <a:buFont typeface="Proxima Nova"/>
              <a:buChar char="■"/>
              <a:defRPr sz="16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roxima Nova"/>
              <a:buChar char="○"/>
              <a:defRPr sz="16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828754" marR="0" lvl="2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roxima Nova"/>
              <a:buChar char="■"/>
              <a:defRPr sz="16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438339" marR="0" lvl="3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roxima Nova"/>
              <a:buChar char="●"/>
              <a:defRPr sz="16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047924" marR="0" lvl="4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roxima Nova"/>
              <a:buChar char="○"/>
              <a:defRPr sz="16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3657509" marR="0" lvl="5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roxima Nova"/>
              <a:buChar char="■"/>
              <a:defRPr sz="16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4267093" marR="0" lvl="6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roxima Nova"/>
              <a:buChar char="●"/>
              <a:defRPr sz="16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4876678" marR="0" lvl="7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roxima Nova"/>
              <a:buChar char="○"/>
              <a:defRPr sz="16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5486263" marR="0" lvl="8" indent="-40639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accent3"/>
              </a:buClr>
              <a:buSzPts val="1200"/>
              <a:buFont typeface="Proxima Nova"/>
              <a:buChar char="■"/>
              <a:defRPr sz="16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034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7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7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7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7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7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7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7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7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37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536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roxima Nova"/>
              <a:buChar char="●"/>
              <a:defRPr sz="16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roxima Nova"/>
              <a:buChar char="○"/>
              <a:defRPr sz="16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828754" marR="0" lvl="2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roxima Nova"/>
              <a:buChar char="■"/>
              <a:defRPr sz="16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438339" marR="0" lvl="3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roxima Nova"/>
              <a:buChar char="●"/>
              <a:defRPr sz="16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047924" marR="0" lvl="4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roxima Nova"/>
              <a:buChar char="○"/>
              <a:defRPr sz="16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3657509" marR="0" lvl="5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roxima Nova"/>
              <a:buChar char="■"/>
              <a:defRPr sz="16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4267093" marR="0" lvl="6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roxima Nova"/>
              <a:buChar char="●"/>
              <a:defRPr sz="16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4876678" marR="0" lvl="7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roxima Nova"/>
              <a:buChar char="○"/>
              <a:defRPr sz="16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5486263" marR="0" lvl="8" indent="-40639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accent3"/>
              </a:buClr>
              <a:buSzPts val="1200"/>
              <a:buFont typeface="Proxima Nova"/>
              <a:buChar char="■"/>
              <a:defRPr sz="16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235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/>
          <p:nvPr/>
        </p:nvSpPr>
        <p:spPr>
          <a:xfrm>
            <a:off x="6096000" y="10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" name="Google Shape;42;p10"/>
          <p:cNvCxnSpPr/>
          <p:nvPr/>
        </p:nvCxnSpPr>
        <p:spPr>
          <a:xfrm>
            <a:off x="6706233" y="5994000"/>
            <a:ext cx="624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354000" y="1607767"/>
            <a:ext cx="5393600" cy="2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roxima Nova"/>
              <a:buNone/>
              <a:defRPr sz="5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roxima Nova"/>
              <a:buNone/>
              <a:defRPr sz="5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roxima Nova"/>
              <a:buNone/>
              <a:defRPr sz="5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roxima Nova"/>
              <a:buNone/>
              <a:defRPr sz="5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roxima Nova"/>
              <a:buNone/>
              <a:defRPr sz="5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roxima Nova"/>
              <a:buNone/>
              <a:defRPr sz="5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roxima Nova"/>
              <a:buNone/>
              <a:defRPr sz="5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roxima Nova"/>
              <a:buNone/>
              <a:defRPr sz="5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roxima Nova"/>
              <a:buNone/>
              <a:defRPr sz="5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ubTitle" idx="1"/>
          </p:nvPr>
        </p:nvSpPr>
        <p:spPr>
          <a:xfrm>
            <a:off x="354000" y="3692001"/>
            <a:ext cx="53936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Proxima Nova"/>
              <a:buNone/>
              <a:defRPr sz="2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Proxima Nova"/>
              <a:buNone/>
              <a:defRPr sz="2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Proxima Nova"/>
              <a:buNone/>
              <a:defRPr sz="2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Proxima Nova"/>
              <a:buNone/>
              <a:defRPr sz="2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Proxima Nova"/>
              <a:buNone/>
              <a:defRPr sz="2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Proxima Nova"/>
              <a:buNone/>
              <a:defRPr sz="2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Proxima Nova"/>
              <a:buNone/>
              <a:defRPr sz="2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Proxima Nova"/>
              <a:buNone/>
              <a:defRPr sz="2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Proxima Nova"/>
              <a:buNone/>
              <a:defRPr sz="2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marR="0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●"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  <a:defRPr sz="1867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828754" marR="0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 sz="1867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438339" marR="0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  <a:defRPr sz="1867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047924" marR="0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  <a:defRPr sz="1867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3657509" marR="0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 sz="1867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4267093" marR="0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  <a:defRPr sz="1867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4876678" marR="0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  <a:defRPr sz="1867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5486263" marR="0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Font typeface="Proxima Nova"/>
              <a:buChar char="■"/>
              <a:defRPr sz="1867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226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415600" y="5649100"/>
            <a:ext cx="7998400" cy="7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marR="0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Proxima Nova"/>
              <a:buNone/>
              <a:defRPr sz="2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580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04335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Google Shape;113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2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Google Shape;116;p2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130476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microsoft.com/office/2007/relationships/hdphoto" Target="../media/hdphoto3.wdp"/><Relationship Id="rId18" Type="http://schemas.microsoft.com/office/2007/relationships/hdphoto" Target="../media/hdphoto5.wdp"/><Relationship Id="rId26" Type="http://schemas.openxmlformats.org/officeDocument/2006/relationships/image" Target="../media/image16.png"/><Relationship Id="rId3" Type="http://schemas.openxmlformats.org/officeDocument/2006/relationships/image" Target="../media/image2.png"/><Relationship Id="rId21" Type="http://schemas.openxmlformats.org/officeDocument/2006/relationships/image" Target="../media/image13.pn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17" Type="http://schemas.openxmlformats.org/officeDocument/2006/relationships/image" Target="../media/image11.png"/><Relationship Id="rId25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6" Type="http://schemas.microsoft.com/office/2007/relationships/hdphoto" Target="../media/hdphoto4.wdp"/><Relationship Id="rId20" Type="http://schemas.microsoft.com/office/2007/relationships/hdphoto" Target="../media/hdphoto6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24" Type="http://schemas.microsoft.com/office/2007/relationships/hdphoto" Target="../media/hdphoto8.wdp"/><Relationship Id="rId5" Type="http://schemas.openxmlformats.org/officeDocument/2006/relationships/hyperlink" Target="mailto:rachel.coster@uts.edu.au" TargetMode="External"/><Relationship Id="rId15" Type="http://schemas.openxmlformats.org/officeDocument/2006/relationships/image" Target="../media/image10.png"/><Relationship Id="rId23" Type="http://schemas.openxmlformats.org/officeDocument/2006/relationships/image" Target="../media/image14.png"/><Relationship Id="rId10" Type="http://schemas.microsoft.com/office/2007/relationships/hdphoto" Target="../media/hdphoto2.wdp"/><Relationship Id="rId19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9.png"/><Relationship Id="rId22" Type="http://schemas.microsoft.com/office/2007/relationships/hdphoto" Target="../media/hdphoto7.wdp"/><Relationship Id="rId27" Type="http://schemas.openxmlformats.org/officeDocument/2006/relationships/image" Target="../media/image17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C5193-F418-1575-8EF3-2118F5309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0100" y="4313231"/>
            <a:ext cx="10830800" cy="2118000"/>
          </a:xfrm>
        </p:spPr>
        <p:txBody>
          <a:bodyPr/>
          <a:lstStyle/>
          <a:p>
            <a:r>
              <a:rPr lang="en-AU" dirty="0"/>
              <a:t>Games Preservation </a:t>
            </a:r>
            <a:br>
              <a:rPr lang="en-AU" dirty="0"/>
            </a:br>
            <a:r>
              <a:rPr lang="en-AU" dirty="0"/>
              <a:t>Masterclass</a:t>
            </a:r>
          </a:p>
        </p:txBody>
      </p:sp>
      <p:pic>
        <p:nvPicPr>
          <p:cNvPr id="7" name="Picture 6" descr="A close up of a person's face&#10;&#10;Description automatically generated">
            <a:extLst>
              <a:ext uri="{FF2B5EF4-FFF2-40B4-BE49-F238E27FC236}">
                <a16:creationId xmlns:a16="http://schemas.microsoft.com/office/drawing/2014/main" id="{878FFD9B-5D1C-00A7-5C24-51E33FF3A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933" y="63374"/>
            <a:ext cx="7010777" cy="378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733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52;p72">
            <a:extLst>
              <a:ext uri="{FF2B5EF4-FFF2-40B4-BE49-F238E27FC236}">
                <a16:creationId xmlns:a16="http://schemas.microsoft.com/office/drawing/2014/main" id="{EEE1C09C-4B9C-CEE9-EF3C-0A401EA009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402401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AU" sz="3600" dirty="0">
                <a:solidFill>
                  <a:schemeClr val="bg1"/>
                </a:solidFill>
                <a:latin typeface="Proxima Nova" panose="020B0604020202020204" charset="0"/>
                <a:ea typeface="Arial"/>
                <a:cs typeface="Arial"/>
                <a:sym typeface="Arial"/>
              </a:rPr>
              <a:t>Pokémon Editor – Pokémon Game Editor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F6DF47-75B9-8F3F-2AC7-2D493F4251AA}"/>
              </a:ext>
            </a:extLst>
          </p:cNvPr>
          <p:cNvSpPr txBox="1"/>
          <p:nvPr/>
        </p:nvSpPr>
        <p:spPr>
          <a:xfrm>
            <a:off x="415600" y="1478295"/>
            <a:ext cx="561616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Proxima Nova" panose="020B0604020202020204"/>
              </a:rPr>
              <a:t>A </a:t>
            </a:r>
            <a:r>
              <a:rPr lang="en-GB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roxima Nova" panose="020B0604020202020204"/>
              </a:rPr>
              <a:t>comprehensive</a:t>
            </a:r>
            <a:r>
              <a:rPr lang="en-GB" sz="2400" dirty="0">
                <a:solidFill>
                  <a:schemeClr val="bg1"/>
                </a:solidFill>
                <a:latin typeface="Proxima Nova" panose="020B0604020202020204"/>
              </a:rPr>
              <a:t> set of tools designed specifically for easy modification of all elements within Pokémon Game Boy Advance games.</a:t>
            </a:r>
          </a:p>
          <a:p>
            <a:endParaRPr lang="en-GB" sz="2400" dirty="0">
              <a:solidFill>
                <a:schemeClr val="bg1"/>
              </a:solidFill>
              <a:latin typeface="Proxima Nova" panose="020B0604020202020204"/>
            </a:endParaRPr>
          </a:p>
          <a:p>
            <a:r>
              <a:rPr lang="en-AU" sz="2400" dirty="0">
                <a:solidFill>
                  <a:schemeClr val="bg1"/>
                </a:solidFill>
                <a:latin typeface="Proxima Nova" panose="020B0604020202020204"/>
              </a:rPr>
              <a:t>This workshop will primarily focus on the </a:t>
            </a:r>
            <a:r>
              <a:rPr lang="en-AU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roxima Nova" panose="020B0604020202020204"/>
              </a:rPr>
              <a:t>Pokémon Editor </a:t>
            </a:r>
            <a:r>
              <a:rPr lang="en-AU" sz="2400" dirty="0">
                <a:solidFill>
                  <a:schemeClr val="bg1"/>
                </a:solidFill>
                <a:latin typeface="Proxima Nova" panose="020B0604020202020204"/>
              </a:rPr>
              <a:t>and the </a:t>
            </a:r>
            <a:r>
              <a:rPr lang="en-AU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roxima Nova" panose="020B0604020202020204"/>
              </a:rPr>
              <a:t>Attack Editor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DC0D93-4FDD-6A29-9CCB-CD2D79167550}"/>
              </a:ext>
            </a:extLst>
          </p:cNvPr>
          <p:cNvGrpSpPr/>
          <p:nvPr/>
        </p:nvGrpSpPr>
        <p:grpSpPr>
          <a:xfrm>
            <a:off x="6891477" y="1724025"/>
            <a:ext cx="4498954" cy="3244866"/>
            <a:chOff x="8524875" y="2015206"/>
            <a:chExt cx="3143250" cy="233022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B343451-E1F2-B18F-C639-B341F407D8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5044"/>
            <a:stretch/>
          </p:blipFill>
          <p:spPr>
            <a:xfrm>
              <a:off x="8524875" y="2015206"/>
              <a:ext cx="3143250" cy="233022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97A3DE5-4AB3-225E-78DC-B14744E1A33A}"/>
                </a:ext>
              </a:extLst>
            </p:cNvPr>
            <p:cNvSpPr/>
            <p:nvPr/>
          </p:nvSpPr>
          <p:spPr>
            <a:xfrm>
              <a:off x="9763125" y="2979607"/>
              <a:ext cx="1253860" cy="485775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2055658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52;p72">
            <a:extLst>
              <a:ext uri="{FF2B5EF4-FFF2-40B4-BE49-F238E27FC236}">
                <a16:creationId xmlns:a16="http://schemas.microsoft.com/office/drawing/2014/main" id="{EEE1C09C-4B9C-CEE9-EF3C-0A401EA009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402401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AU" sz="3600" dirty="0">
                <a:solidFill>
                  <a:schemeClr val="bg1"/>
                </a:solidFill>
                <a:latin typeface="Proxima Nova" panose="020B0604020202020204" charset="0"/>
                <a:ea typeface="Arial"/>
                <a:cs typeface="Arial"/>
                <a:sym typeface="Arial"/>
              </a:rPr>
              <a:t>Pokémon Game Editor – Pokémon Editor</a:t>
            </a:r>
            <a:endParaRPr sz="3600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90ED3F-EEBA-62BD-C64B-A5768E82BA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89"/>
          <a:stretch/>
        </p:blipFill>
        <p:spPr>
          <a:xfrm>
            <a:off x="2943226" y="1300117"/>
            <a:ext cx="6775026" cy="515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368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52;p72">
            <a:extLst>
              <a:ext uri="{FF2B5EF4-FFF2-40B4-BE49-F238E27FC236}">
                <a16:creationId xmlns:a16="http://schemas.microsoft.com/office/drawing/2014/main" id="{EEE1C09C-4B9C-CEE9-EF3C-0A401EA009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402401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AU" sz="3600" dirty="0">
                <a:solidFill>
                  <a:schemeClr val="bg1"/>
                </a:solidFill>
                <a:latin typeface="Proxima Nova" panose="020B0604020202020204" charset="0"/>
                <a:ea typeface="Arial"/>
                <a:cs typeface="Arial"/>
                <a:sym typeface="Arial"/>
              </a:rPr>
              <a:t>Pokémon Game Editor – Learnable Attacks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F6DF47-75B9-8F3F-2AC7-2D493F4251AA}"/>
              </a:ext>
            </a:extLst>
          </p:cNvPr>
          <p:cNvSpPr txBox="1"/>
          <p:nvPr/>
        </p:nvSpPr>
        <p:spPr>
          <a:xfrm>
            <a:off x="415600" y="1459245"/>
            <a:ext cx="50041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Proxima Nova" panose="020B0604020202020204"/>
              </a:rPr>
              <a:t>Select </a:t>
            </a:r>
            <a:r>
              <a:rPr lang="en-GB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roxima Nova" panose="020B0604020202020204"/>
              </a:rPr>
              <a:t>attacks</a:t>
            </a:r>
            <a:r>
              <a:rPr lang="en-GB" sz="2400" dirty="0">
                <a:solidFill>
                  <a:schemeClr val="bg1"/>
                </a:solidFill>
                <a:latin typeface="Proxima Nova" panose="020B0604020202020204"/>
              </a:rPr>
              <a:t> and the </a:t>
            </a:r>
            <a:r>
              <a:rPr lang="en-GB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roxima Nova" panose="020B0604020202020204"/>
              </a:rPr>
              <a:t>levels</a:t>
            </a:r>
            <a:r>
              <a:rPr lang="en-GB" sz="2400" dirty="0">
                <a:solidFill>
                  <a:schemeClr val="bg1"/>
                </a:solidFill>
                <a:latin typeface="Proxima Nova" panose="020B0604020202020204"/>
              </a:rPr>
              <a:t> in which they are learnt for a specific Pokémon</a:t>
            </a:r>
          </a:p>
          <a:p>
            <a:endParaRPr lang="en-GB" sz="2400" dirty="0">
              <a:solidFill>
                <a:schemeClr val="bg1"/>
              </a:solidFill>
              <a:latin typeface="Proxima Nova" panose="020B0604020202020204"/>
            </a:endParaRPr>
          </a:p>
          <a:p>
            <a:r>
              <a:rPr lang="en-GB" sz="2400" dirty="0">
                <a:solidFill>
                  <a:schemeClr val="bg1"/>
                </a:solidFill>
                <a:latin typeface="Proxima Nova" panose="020B0604020202020204"/>
              </a:rPr>
              <a:t>Attacks can be chosen </a:t>
            </a:r>
            <a:r>
              <a:rPr lang="en-GB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roxima Nova" panose="020B0604020202020204"/>
              </a:rPr>
              <a:t>regardless</a:t>
            </a:r>
            <a:r>
              <a:rPr lang="en-GB" sz="2400" dirty="0">
                <a:solidFill>
                  <a:schemeClr val="bg1"/>
                </a:solidFill>
                <a:latin typeface="Proxima Nova" panose="020B0604020202020204"/>
              </a:rPr>
              <a:t> of their </a:t>
            </a:r>
            <a:r>
              <a:rPr lang="en-GB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roxima Nova" panose="020B0604020202020204"/>
              </a:rPr>
              <a:t>compatibility</a:t>
            </a:r>
            <a:r>
              <a:rPr lang="en-GB" sz="2400" dirty="0">
                <a:solidFill>
                  <a:schemeClr val="bg1"/>
                </a:solidFill>
                <a:latin typeface="Proxima Nova" panose="020B0604020202020204"/>
              </a:rPr>
              <a:t> with the Pokémon's </a:t>
            </a:r>
            <a:r>
              <a:rPr lang="en-GB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roxima Nova" panose="020B0604020202020204"/>
              </a:rPr>
              <a:t>type</a:t>
            </a:r>
            <a:endParaRPr lang="en-GB" sz="2400" dirty="0">
              <a:solidFill>
                <a:schemeClr val="bg1"/>
              </a:solidFill>
              <a:latin typeface="Proxima Nova" panose="020B0604020202020204"/>
            </a:endParaRPr>
          </a:p>
          <a:p>
            <a:endParaRPr lang="en-AU" sz="2400" b="1" dirty="0">
              <a:solidFill>
                <a:schemeClr val="accent6">
                  <a:lumMod val="60000"/>
                  <a:lumOff val="40000"/>
                </a:schemeClr>
              </a:solidFill>
              <a:latin typeface="Proxima Nova" panose="020B060402020202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C40413-F9DF-61F9-8A9C-45153B28BC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2"/>
          <a:stretch/>
        </p:blipFill>
        <p:spPr>
          <a:xfrm>
            <a:off x="5528551" y="1459245"/>
            <a:ext cx="6247849" cy="477919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F9BF54B-51AF-EA67-AD56-C4CA35150844}"/>
              </a:ext>
            </a:extLst>
          </p:cNvPr>
          <p:cNvSpPr/>
          <p:nvPr/>
        </p:nvSpPr>
        <p:spPr>
          <a:xfrm>
            <a:off x="8191891" y="1842420"/>
            <a:ext cx="921168" cy="31023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FCD824F-75F3-4941-CE1A-451C0EEF219B}"/>
              </a:ext>
            </a:extLst>
          </p:cNvPr>
          <p:cNvSpPr/>
          <p:nvPr/>
        </p:nvSpPr>
        <p:spPr>
          <a:xfrm>
            <a:off x="6632157" y="4419600"/>
            <a:ext cx="1559734" cy="396863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4375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52;p72">
            <a:extLst>
              <a:ext uri="{FF2B5EF4-FFF2-40B4-BE49-F238E27FC236}">
                <a16:creationId xmlns:a16="http://schemas.microsoft.com/office/drawing/2014/main" id="{EEE1C09C-4B9C-CEE9-EF3C-0A401EA009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402401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AU" sz="3600" dirty="0">
                <a:solidFill>
                  <a:schemeClr val="bg1"/>
                </a:solidFill>
                <a:latin typeface="Proxima Nova" panose="020B0604020202020204" charset="0"/>
                <a:ea typeface="Arial"/>
                <a:cs typeface="Arial"/>
                <a:sym typeface="Arial"/>
              </a:rPr>
              <a:t>Pokémon Game Editor – Attack Editor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F6DF47-75B9-8F3F-2AC7-2D493F4251AA}"/>
              </a:ext>
            </a:extLst>
          </p:cNvPr>
          <p:cNvSpPr txBox="1"/>
          <p:nvPr/>
        </p:nvSpPr>
        <p:spPr>
          <a:xfrm>
            <a:off x="415600" y="1440195"/>
            <a:ext cx="50041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  <a:latin typeface="Proxima Nova" panose="020B0604020202020204"/>
              </a:rPr>
              <a:t>Edit pre-existing attacks and create new attacks both for </a:t>
            </a:r>
            <a:r>
              <a:rPr lang="en-AU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roxima Nova" panose="020B0604020202020204"/>
              </a:rPr>
              <a:t>battle</a:t>
            </a:r>
            <a:r>
              <a:rPr lang="en-AU" sz="2400" dirty="0">
                <a:solidFill>
                  <a:schemeClr val="bg1"/>
                </a:solidFill>
                <a:latin typeface="Proxima Nova" panose="020B0604020202020204"/>
              </a:rPr>
              <a:t> and </a:t>
            </a:r>
            <a:r>
              <a:rPr lang="en-AU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roxima Nova" panose="020B0604020202020204"/>
              </a:rPr>
              <a:t>beauty</a:t>
            </a:r>
            <a:r>
              <a:rPr lang="en-AU" sz="2400" dirty="0">
                <a:solidFill>
                  <a:schemeClr val="bg1"/>
                </a:solidFill>
                <a:latin typeface="Proxima Nova" panose="020B0604020202020204"/>
              </a:rPr>
              <a:t> </a:t>
            </a:r>
            <a:r>
              <a:rPr lang="en-AU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roxima Nova" panose="020B0604020202020204"/>
              </a:rPr>
              <a:t>contests</a:t>
            </a:r>
          </a:p>
          <a:p>
            <a:endParaRPr lang="en-AU" sz="2400" b="1" dirty="0">
              <a:solidFill>
                <a:schemeClr val="accent6">
                  <a:lumMod val="60000"/>
                  <a:lumOff val="40000"/>
                </a:schemeClr>
              </a:solidFill>
              <a:latin typeface="Proxima Nova" panose="020B0604020202020204"/>
            </a:endParaRPr>
          </a:p>
          <a:p>
            <a:r>
              <a:rPr lang="en-AU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roxima Nova" panose="020B0604020202020204"/>
              </a:rPr>
              <a:t>Pointers – </a:t>
            </a:r>
            <a:r>
              <a:rPr lang="en-AU" sz="2400" dirty="0">
                <a:solidFill>
                  <a:schemeClr val="bg1"/>
                </a:solidFill>
                <a:latin typeface="Proxima Nova" panose="020B0604020202020204"/>
              </a:rPr>
              <a:t>Indicate a specific spot within the ROM via </a:t>
            </a:r>
            <a:r>
              <a:rPr lang="en-AU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roxima Nova" panose="020B0604020202020204"/>
              </a:rPr>
              <a:t>hexadecimal</a:t>
            </a:r>
            <a:r>
              <a:rPr lang="en-AU" sz="2400" dirty="0">
                <a:solidFill>
                  <a:schemeClr val="bg1"/>
                </a:solidFill>
                <a:latin typeface="Proxima Nova" panose="020B0604020202020204"/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59914D-FF6C-C998-2AEB-65010EF71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40194"/>
            <a:ext cx="5553546" cy="434139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E6988D4-B50D-ABF9-05C0-F61415963605}"/>
              </a:ext>
            </a:extLst>
          </p:cNvPr>
          <p:cNvSpPr/>
          <p:nvPr/>
        </p:nvSpPr>
        <p:spPr>
          <a:xfrm>
            <a:off x="6096000" y="3429000"/>
            <a:ext cx="1314450" cy="428625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D18A16E-6F47-B30E-6B13-DE9BA3019152}"/>
              </a:ext>
            </a:extLst>
          </p:cNvPr>
          <p:cNvSpPr/>
          <p:nvPr/>
        </p:nvSpPr>
        <p:spPr>
          <a:xfrm>
            <a:off x="9886949" y="3643312"/>
            <a:ext cx="1609725" cy="54768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8993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52;p72">
            <a:extLst>
              <a:ext uri="{FF2B5EF4-FFF2-40B4-BE49-F238E27FC236}">
                <a16:creationId xmlns:a16="http://schemas.microsoft.com/office/drawing/2014/main" id="{EEE1C09C-4B9C-CEE9-EF3C-0A401EA009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402401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AU" sz="3600" dirty="0">
                <a:solidFill>
                  <a:schemeClr val="bg1"/>
                </a:solidFill>
                <a:latin typeface="Proxima Nova" panose="020B0604020202020204" charset="0"/>
                <a:cs typeface="Arial"/>
                <a:sym typeface="Arial"/>
              </a:rPr>
              <a:t>Software to Hardware Pipeline</a:t>
            </a:r>
            <a:endParaRPr sz="3600" dirty="0">
              <a:solidFill>
                <a:schemeClr val="bg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2AB1B81-56F2-89E8-DFF2-8FB33A6672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3199288"/>
              </p:ext>
            </p:extLst>
          </p:nvPr>
        </p:nvGraphicFramePr>
        <p:xfrm>
          <a:off x="1497012" y="500591"/>
          <a:ext cx="9197975" cy="6138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6282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C5193-F418-1575-8EF3-2118F5309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764" y="1705833"/>
            <a:ext cx="10830800" cy="2118000"/>
          </a:xfrm>
        </p:spPr>
        <p:txBody>
          <a:bodyPr/>
          <a:lstStyle/>
          <a:p>
            <a:r>
              <a:rPr lang="en-AU" dirty="0"/>
              <a:t>Introduction to Video Games Preservation</a:t>
            </a:r>
          </a:p>
        </p:txBody>
      </p:sp>
    </p:spTree>
    <p:extLst>
      <p:ext uri="{BB962C8B-B14F-4D97-AF65-F5344CB8AC3E}">
        <p14:creationId xmlns:p14="http://schemas.microsoft.com/office/powerpoint/2010/main" val="313289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88"/>
          <p:cNvSpPr txBox="1">
            <a:spLocks noGrp="1"/>
          </p:cNvSpPr>
          <p:nvPr>
            <p:ph type="body" idx="1"/>
          </p:nvPr>
        </p:nvSpPr>
        <p:spPr>
          <a:xfrm>
            <a:off x="415600" y="1188293"/>
            <a:ext cx="11360800" cy="3297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defTabSz="1219170">
              <a:lnSpc>
                <a:spcPct val="100000"/>
              </a:lnSpc>
              <a:spcBef>
                <a:spcPts val="1000"/>
              </a:spcBef>
              <a:buClr>
                <a:srgbClr val="0066FF">
                  <a:lumMod val="40000"/>
                  <a:lumOff val="60000"/>
                </a:srgbClr>
              </a:buClr>
              <a:buSzPct val="75000"/>
              <a:buNone/>
              <a:defRPr/>
            </a:pPr>
            <a:r>
              <a:rPr lang="en-GB" dirty="0">
                <a:solidFill>
                  <a:schemeClr val="bg1"/>
                </a:solidFill>
                <a:latin typeface="Proxima Nova" panose="020B0604020202020204" charset="0"/>
              </a:rPr>
              <a:t>A type of media preservation focused on the </a:t>
            </a:r>
            <a:r>
              <a:rPr lang="en-GB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roxima Nova" panose="020B0604020202020204" charset="0"/>
              </a:rPr>
              <a:t>collation, retainment and compatibility</a:t>
            </a:r>
            <a:r>
              <a:rPr lang="en-GB" dirty="0">
                <a:solidFill>
                  <a:schemeClr val="accent6">
                    <a:lumMod val="60000"/>
                    <a:lumOff val="40000"/>
                  </a:schemeClr>
                </a:solidFill>
                <a:latin typeface="Proxima Nova" panose="020B0604020202020204" charset="0"/>
              </a:rPr>
              <a:t> </a:t>
            </a:r>
            <a:r>
              <a:rPr lang="en-GB" dirty="0">
                <a:solidFill>
                  <a:schemeClr val="bg1"/>
                </a:solidFill>
                <a:latin typeface="Proxima Nova" panose="020B0604020202020204" charset="0"/>
              </a:rPr>
              <a:t>of Video Games sourced from both </a:t>
            </a:r>
            <a:r>
              <a:rPr lang="en-GB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roxima Nova" panose="020B0604020202020204" charset="0"/>
              </a:rPr>
              <a:t>physical media </a:t>
            </a:r>
            <a:r>
              <a:rPr lang="en-GB" dirty="0">
                <a:solidFill>
                  <a:schemeClr val="bg1"/>
                </a:solidFill>
                <a:latin typeface="Proxima Nova" panose="020B0604020202020204" charset="0"/>
              </a:rPr>
              <a:t>and the </a:t>
            </a:r>
            <a:r>
              <a:rPr lang="en-GB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roxima Nova" panose="020B0604020202020204" charset="0"/>
              </a:rPr>
              <a:t>wider internet</a:t>
            </a:r>
            <a:endParaRPr lang="en-GB" dirty="0">
              <a:solidFill>
                <a:schemeClr val="bg1"/>
              </a:solidFill>
              <a:latin typeface="Proxima Nova" panose="020B0604020202020204" charset="0"/>
            </a:endParaRPr>
          </a:p>
          <a:p>
            <a:pPr marL="0" indent="0" defTabSz="1219170">
              <a:lnSpc>
                <a:spcPct val="100000"/>
              </a:lnSpc>
              <a:spcBef>
                <a:spcPts val="1000"/>
              </a:spcBef>
              <a:buClr>
                <a:srgbClr val="0066FF">
                  <a:lumMod val="40000"/>
                  <a:lumOff val="60000"/>
                </a:srgbClr>
              </a:buClr>
              <a:buSzPct val="75000"/>
              <a:buNone/>
              <a:defRPr/>
            </a:pPr>
            <a:endParaRPr lang="en-GB" dirty="0">
              <a:solidFill>
                <a:schemeClr val="bg1"/>
              </a:solidFill>
              <a:latin typeface="Proxima Nova" panose="020B0604020202020204" charset="0"/>
            </a:endParaRPr>
          </a:p>
          <a:p>
            <a:pPr marL="0" indent="0" defTabSz="1219170">
              <a:lnSpc>
                <a:spcPct val="100000"/>
              </a:lnSpc>
              <a:spcBef>
                <a:spcPts val="1000"/>
              </a:spcBef>
              <a:buClr>
                <a:srgbClr val="0066FF">
                  <a:lumMod val="40000"/>
                  <a:lumOff val="60000"/>
                </a:srgbClr>
              </a:buClr>
              <a:buSzPct val="75000"/>
              <a:buNone/>
              <a:defRPr/>
            </a:pPr>
            <a:r>
              <a:rPr lang="en-GB" dirty="0">
                <a:solidFill>
                  <a:schemeClr val="bg1"/>
                </a:solidFill>
                <a:latin typeface="Proxima Nova" panose="020B0604020202020204" charset="0"/>
              </a:rPr>
              <a:t>Preservation is achieved via the successful </a:t>
            </a:r>
            <a:r>
              <a:rPr lang="en-GB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roxima Nova" panose="020B0604020202020204" charset="0"/>
              </a:rPr>
              <a:t>archival</a:t>
            </a:r>
            <a:r>
              <a:rPr lang="en-GB" dirty="0">
                <a:solidFill>
                  <a:schemeClr val="accent6">
                    <a:lumMod val="60000"/>
                    <a:lumOff val="40000"/>
                  </a:schemeClr>
                </a:solidFill>
                <a:latin typeface="Proxima Nova" panose="020B0604020202020204" charset="0"/>
              </a:rPr>
              <a:t> </a:t>
            </a:r>
            <a:r>
              <a:rPr lang="en-GB" dirty="0">
                <a:solidFill>
                  <a:schemeClr val="bg1"/>
                </a:solidFill>
                <a:latin typeface="Proxima Nova" panose="020B0604020202020204" charset="0"/>
              </a:rPr>
              <a:t>of games on digital archives for the purpose of allowing them to be played </a:t>
            </a:r>
            <a:r>
              <a:rPr lang="en-GB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roxima Nova" panose="020B0604020202020204" charset="0"/>
              </a:rPr>
              <a:t>irrespective</a:t>
            </a:r>
            <a:r>
              <a:rPr lang="en-GB" dirty="0">
                <a:solidFill>
                  <a:schemeClr val="bg1"/>
                </a:solidFill>
                <a:latin typeface="Proxima Nova" panose="020B0604020202020204" charset="0"/>
              </a:rPr>
              <a:t> of its original hardware and software </a:t>
            </a:r>
            <a:r>
              <a:rPr lang="en-GB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roxima Nova" panose="020B0604020202020204" charset="0"/>
              </a:rPr>
              <a:t>dependencies</a:t>
            </a:r>
            <a:endParaRPr lang="en-GB" dirty="0">
              <a:solidFill>
                <a:schemeClr val="bg1"/>
              </a:solidFill>
              <a:latin typeface="Proxima Nova" panose="020B0604020202020204" charset="0"/>
            </a:endParaRPr>
          </a:p>
          <a:p>
            <a:pPr marL="0" indent="0" defTabSz="1219170">
              <a:lnSpc>
                <a:spcPct val="100000"/>
              </a:lnSpc>
              <a:spcBef>
                <a:spcPts val="1000"/>
              </a:spcBef>
              <a:buClr>
                <a:srgbClr val="0066FF">
                  <a:lumMod val="40000"/>
                  <a:lumOff val="60000"/>
                </a:srgbClr>
              </a:buClr>
              <a:buSzPct val="75000"/>
              <a:buNone/>
              <a:defRPr/>
            </a:pPr>
            <a:endParaRPr lang="en-AU" b="0" i="0" u="none" strike="noStrike" baseline="0" dirty="0">
              <a:solidFill>
                <a:srgbClr val="000000"/>
              </a:solidFill>
              <a:latin typeface="Proxima Nova" panose="020B0604020202020204" charset="0"/>
            </a:endParaRPr>
          </a:p>
          <a:p>
            <a:pPr marL="0" indent="0" defTabSz="1219170">
              <a:lnSpc>
                <a:spcPct val="100000"/>
              </a:lnSpc>
              <a:spcBef>
                <a:spcPts val="1000"/>
              </a:spcBef>
              <a:buClr>
                <a:srgbClr val="0066FF">
                  <a:lumMod val="40000"/>
                  <a:lumOff val="60000"/>
                </a:srgbClr>
              </a:buClr>
              <a:buSzPct val="75000"/>
              <a:buNone/>
              <a:defRPr/>
            </a:pPr>
            <a:endParaRPr lang="en-GB" kern="0" dirty="0">
              <a:solidFill>
                <a:schemeClr val="bg1"/>
              </a:solidFill>
              <a:latin typeface="Proxima Nova" panose="020B0604020202020204" charset="0"/>
            </a:endParaRPr>
          </a:p>
        </p:txBody>
      </p:sp>
      <p:sp>
        <p:nvSpPr>
          <p:cNvPr id="5" name="Google Shape;1652;p72">
            <a:extLst>
              <a:ext uri="{FF2B5EF4-FFF2-40B4-BE49-F238E27FC236}">
                <a16:creationId xmlns:a16="http://schemas.microsoft.com/office/drawing/2014/main" id="{EEE1C09C-4B9C-CEE9-EF3C-0A401EA009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402401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AU" sz="3600" dirty="0">
                <a:solidFill>
                  <a:schemeClr val="bg1"/>
                </a:solidFill>
                <a:latin typeface="Proxima Nova" panose="020B0604020202020204" charset="0"/>
                <a:cs typeface="Arial"/>
                <a:sym typeface="Arial"/>
              </a:rPr>
              <a:t>Video Game Preservation</a:t>
            </a:r>
            <a:endParaRPr sz="3600" dirty="0">
              <a:solidFill>
                <a:schemeClr val="bg1"/>
              </a:solidFill>
            </a:endParaRPr>
          </a:p>
        </p:txBody>
      </p:sp>
      <p:pic>
        <p:nvPicPr>
          <p:cNvPr id="3" name="Picture 2" descr="A stack of video games in a glass case&#10;&#10;Description automatically generated">
            <a:extLst>
              <a:ext uri="{FF2B5EF4-FFF2-40B4-BE49-F238E27FC236}">
                <a16:creationId xmlns:a16="http://schemas.microsoft.com/office/drawing/2014/main" id="{8BDF3F7E-F617-1401-9795-CC2747664F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2" t="14028" r="12523"/>
          <a:stretch/>
        </p:blipFill>
        <p:spPr>
          <a:xfrm>
            <a:off x="9048750" y="4327592"/>
            <a:ext cx="3017445" cy="234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360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88"/>
          <p:cNvSpPr txBox="1">
            <a:spLocks noGrp="1"/>
          </p:cNvSpPr>
          <p:nvPr>
            <p:ph type="body" idx="1"/>
          </p:nvPr>
        </p:nvSpPr>
        <p:spPr>
          <a:xfrm>
            <a:off x="415600" y="1188293"/>
            <a:ext cx="11360800" cy="3297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defTabSz="1219170">
              <a:lnSpc>
                <a:spcPct val="100000"/>
              </a:lnSpc>
              <a:spcBef>
                <a:spcPts val="1000"/>
              </a:spcBef>
              <a:buClr>
                <a:srgbClr val="0066FF">
                  <a:lumMod val="40000"/>
                  <a:lumOff val="60000"/>
                </a:srgbClr>
              </a:buClr>
              <a:buSzPct val="75000"/>
              <a:buNone/>
              <a:defRPr/>
            </a:pPr>
            <a:r>
              <a:rPr lang="en-GB" kern="0" dirty="0">
                <a:solidFill>
                  <a:schemeClr val="bg1"/>
                </a:solidFill>
                <a:latin typeface="Proxima Nova" panose="020B0604020202020204" charset="0"/>
              </a:rPr>
              <a:t>As physical mediums such as cartridges and discs start to decay, it is vital that video games, irrespective of their popularity are extracted and saved online. </a:t>
            </a:r>
            <a:endParaRPr lang="en-GB" dirty="0">
              <a:solidFill>
                <a:schemeClr val="bg1"/>
              </a:solidFill>
              <a:latin typeface="Proxima Nova" panose="020B0604020202020204" charset="0"/>
            </a:endParaRPr>
          </a:p>
          <a:p>
            <a:pPr marL="0" indent="0" defTabSz="1219170">
              <a:lnSpc>
                <a:spcPct val="100000"/>
              </a:lnSpc>
              <a:spcBef>
                <a:spcPts val="1000"/>
              </a:spcBef>
              <a:buClr>
                <a:srgbClr val="0066FF">
                  <a:lumMod val="40000"/>
                  <a:lumOff val="60000"/>
                </a:srgbClr>
              </a:buClr>
              <a:buSzPct val="75000"/>
              <a:buNone/>
              <a:defRPr/>
            </a:pPr>
            <a:endParaRPr lang="en-GB" dirty="0">
              <a:solidFill>
                <a:schemeClr val="bg1"/>
              </a:solidFill>
              <a:latin typeface="Proxima Nova" panose="020B0604020202020204" charset="0"/>
            </a:endParaRPr>
          </a:p>
          <a:p>
            <a:pPr marL="0" indent="0" defTabSz="1219170">
              <a:lnSpc>
                <a:spcPct val="100000"/>
              </a:lnSpc>
              <a:spcBef>
                <a:spcPts val="1000"/>
              </a:spcBef>
              <a:buClr>
                <a:srgbClr val="0066FF">
                  <a:lumMod val="40000"/>
                  <a:lumOff val="60000"/>
                </a:srgbClr>
              </a:buClr>
              <a:buSzPct val="75000"/>
              <a:buNone/>
              <a:defRPr/>
            </a:pPr>
            <a:r>
              <a:rPr lang="en-GB" dirty="0">
                <a:solidFill>
                  <a:schemeClr val="bg1"/>
                </a:solidFill>
                <a:latin typeface="Proxima Nova" panose="020B0604020202020204" charset="0"/>
              </a:rPr>
              <a:t>Causes of Data Degradation are dependent on the physical medium: </a:t>
            </a:r>
          </a:p>
          <a:p>
            <a:pPr marL="0" indent="0" defTabSz="1219170">
              <a:lnSpc>
                <a:spcPct val="100000"/>
              </a:lnSpc>
              <a:spcBef>
                <a:spcPts val="1000"/>
              </a:spcBef>
              <a:buClr>
                <a:srgbClr val="0066FF">
                  <a:lumMod val="40000"/>
                  <a:lumOff val="60000"/>
                </a:srgbClr>
              </a:buClr>
              <a:buSzPct val="75000"/>
              <a:buNone/>
              <a:defRPr/>
            </a:pPr>
            <a:endParaRPr lang="en-GB" dirty="0">
              <a:solidFill>
                <a:schemeClr val="bg1"/>
              </a:solidFill>
              <a:latin typeface="Proxima Nova" panose="020B0604020202020204" charset="0"/>
            </a:endParaRPr>
          </a:p>
          <a:p>
            <a:pPr marL="342900" indent="-342900" defTabSz="1219170">
              <a:lnSpc>
                <a:spcPct val="100000"/>
              </a:lnSpc>
              <a:spcBef>
                <a:spcPts val="1000"/>
              </a:spcBef>
              <a:buClr>
                <a:srgbClr val="0066FF">
                  <a:lumMod val="40000"/>
                  <a:lumOff val="60000"/>
                </a:srgbClr>
              </a:buClr>
              <a:buSzPct val="75000"/>
              <a:defRPr/>
            </a:pPr>
            <a:r>
              <a:rPr lang="en-GB" dirty="0">
                <a:solidFill>
                  <a:schemeClr val="bg1"/>
                </a:solidFill>
                <a:latin typeface="Proxima Nova" panose="020B0604020202020204" charset="0"/>
              </a:rPr>
              <a:t>Optical Media – i.e. CD-R, DVD-R etc. </a:t>
            </a:r>
          </a:p>
          <a:p>
            <a:pPr marL="952485" lvl="1" indent="-342900" defTabSz="1219170">
              <a:lnSpc>
                <a:spcPct val="100000"/>
              </a:lnSpc>
              <a:spcBef>
                <a:spcPts val="1000"/>
              </a:spcBef>
              <a:buClr>
                <a:srgbClr val="0066FF">
                  <a:lumMod val="40000"/>
                  <a:lumOff val="60000"/>
                </a:srgbClr>
              </a:buClr>
              <a:buSzPct val="75000"/>
              <a:defRPr/>
            </a:pPr>
            <a:endParaRPr lang="en-GB" dirty="0">
              <a:solidFill>
                <a:schemeClr val="bg1"/>
              </a:solidFill>
              <a:latin typeface="Proxima Nova" panose="020B0604020202020204" charset="0"/>
            </a:endParaRPr>
          </a:p>
          <a:p>
            <a:pPr marL="342900" indent="-342900" defTabSz="1219170">
              <a:lnSpc>
                <a:spcPct val="100000"/>
              </a:lnSpc>
              <a:spcBef>
                <a:spcPts val="1000"/>
              </a:spcBef>
              <a:buClr>
                <a:srgbClr val="0066FF">
                  <a:lumMod val="40000"/>
                  <a:lumOff val="60000"/>
                </a:srgbClr>
              </a:buClr>
              <a:buSzPct val="75000"/>
              <a:defRPr/>
            </a:pPr>
            <a:endParaRPr lang="en-GB" dirty="0">
              <a:solidFill>
                <a:schemeClr val="bg1"/>
              </a:solidFill>
              <a:latin typeface="Proxima Nova" panose="020B0604020202020204" charset="0"/>
            </a:endParaRPr>
          </a:p>
          <a:p>
            <a:pPr marL="342900" indent="-342900" defTabSz="1219170">
              <a:lnSpc>
                <a:spcPct val="100000"/>
              </a:lnSpc>
              <a:spcBef>
                <a:spcPts val="1000"/>
              </a:spcBef>
              <a:buClr>
                <a:srgbClr val="0066FF">
                  <a:lumMod val="40000"/>
                  <a:lumOff val="60000"/>
                </a:srgbClr>
              </a:buClr>
              <a:buSzPct val="75000"/>
              <a:defRPr/>
            </a:pPr>
            <a:r>
              <a:rPr lang="en-GB" dirty="0">
                <a:solidFill>
                  <a:schemeClr val="bg1"/>
                </a:solidFill>
                <a:latin typeface="Proxima Nova" panose="020B0604020202020204" charset="0"/>
              </a:rPr>
              <a:t>Magnetic Media – i.e. Floppy Discs and Magnetic Tapes </a:t>
            </a:r>
          </a:p>
          <a:p>
            <a:pPr marL="342900" indent="-342900" defTabSz="1219170">
              <a:lnSpc>
                <a:spcPct val="100000"/>
              </a:lnSpc>
              <a:spcBef>
                <a:spcPts val="1000"/>
              </a:spcBef>
              <a:buClr>
                <a:srgbClr val="0066FF">
                  <a:lumMod val="40000"/>
                  <a:lumOff val="60000"/>
                </a:srgbClr>
              </a:buClr>
              <a:buSzPct val="75000"/>
              <a:defRPr/>
            </a:pPr>
            <a:endParaRPr lang="en-GB" dirty="0">
              <a:solidFill>
                <a:schemeClr val="bg1"/>
              </a:solidFill>
              <a:latin typeface="Proxima Nova" panose="020B0604020202020204" charset="0"/>
            </a:endParaRPr>
          </a:p>
          <a:p>
            <a:pPr marL="342900" indent="-342900" defTabSz="1219170">
              <a:lnSpc>
                <a:spcPct val="100000"/>
              </a:lnSpc>
              <a:spcBef>
                <a:spcPts val="1000"/>
              </a:spcBef>
              <a:buClr>
                <a:srgbClr val="0066FF">
                  <a:lumMod val="40000"/>
                  <a:lumOff val="60000"/>
                </a:srgbClr>
              </a:buClr>
              <a:buSzPct val="75000"/>
              <a:defRPr/>
            </a:pPr>
            <a:r>
              <a:rPr lang="en-GB" dirty="0">
                <a:solidFill>
                  <a:schemeClr val="bg1"/>
                </a:solidFill>
                <a:latin typeface="Proxima Nova" panose="020B0604020202020204" charset="0"/>
              </a:rPr>
              <a:t> Cartridges</a:t>
            </a:r>
          </a:p>
        </p:txBody>
      </p:sp>
      <p:sp>
        <p:nvSpPr>
          <p:cNvPr id="5" name="Google Shape;1652;p72">
            <a:extLst>
              <a:ext uri="{FF2B5EF4-FFF2-40B4-BE49-F238E27FC236}">
                <a16:creationId xmlns:a16="http://schemas.microsoft.com/office/drawing/2014/main" id="{EEE1C09C-4B9C-CEE9-EF3C-0A401EA009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402401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AU" sz="3600" dirty="0">
                <a:solidFill>
                  <a:schemeClr val="bg1"/>
                </a:solidFill>
                <a:latin typeface="Proxima Nova" panose="020B0604020202020204" charset="0"/>
                <a:cs typeface="Arial"/>
                <a:sym typeface="Arial"/>
              </a:rPr>
              <a:t>Decay of </a:t>
            </a:r>
            <a:r>
              <a:rPr lang="en-AU" sz="3600">
                <a:solidFill>
                  <a:schemeClr val="bg1"/>
                </a:solidFill>
                <a:latin typeface="Proxima Nova" panose="020B0604020202020204" charset="0"/>
                <a:cs typeface="Arial"/>
                <a:sym typeface="Arial"/>
              </a:rPr>
              <a:t>Physical Mediums</a:t>
            </a:r>
            <a:endParaRPr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990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52;p72">
            <a:extLst>
              <a:ext uri="{FF2B5EF4-FFF2-40B4-BE49-F238E27FC236}">
                <a16:creationId xmlns:a16="http://schemas.microsoft.com/office/drawing/2014/main" id="{EEE1C09C-4B9C-CEE9-EF3C-0A401EA009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402401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AU" sz="3600" dirty="0">
                <a:solidFill>
                  <a:schemeClr val="bg1"/>
                </a:solidFill>
                <a:latin typeface="Proxima Nova" panose="020B0604020202020204" charset="0"/>
                <a:cs typeface="Arial"/>
                <a:sym typeface="Arial"/>
              </a:rPr>
              <a:t>Shameless Plugs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0AA488-F7D6-F52E-3B22-B40245DFAADD}"/>
              </a:ext>
            </a:extLst>
          </p:cNvPr>
          <p:cNvSpPr txBox="1"/>
          <p:nvPr/>
        </p:nvSpPr>
        <p:spPr>
          <a:xfrm>
            <a:off x="415600" y="1477352"/>
            <a:ext cx="110995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roxima Nova" panose="020B0604020202020204"/>
              </a:rPr>
              <a:t>UTS Playmakers Society</a:t>
            </a:r>
          </a:p>
          <a:p>
            <a:endParaRPr lang="en-AU" sz="2400" dirty="0">
              <a:solidFill>
                <a:schemeClr val="bg1"/>
              </a:solidFill>
              <a:latin typeface="Proxima Nova" panose="020B0604020202020204"/>
            </a:endParaRPr>
          </a:p>
          <a:p>
            <a:r>
              <a:rPr lang="en-AU" sz="2000" dirty="0">
                <a:solidFill>
                  <a:schemeClr val="bg1"/>
                </a:solidFill>
                <a:latin typeface="Proxima Nova" panose="020B0604020202020204"/>
              </a:rPr>
              <a:t>Thanks so much for helping advertise today’s workshop and for the lights!~ </a:t>
            </a:r>
          </a:p>
          <a:p>
            <a:endParaRPr lang="en-AU" sz="2000" dirty="0">
              <a:solidFill>
                <a:schemeClr val="bg1"/>
              </a:solidFill>
              <a:latin typeface="Proxima Nova" panose="020B0604020202020204"/>
            </a:endParaRPr>
          </a:p>
          <a:p>
            <a:r>
              <a:rPr lang="en-AU" sz="2000" dirty="0">
                <a:solidFill>
                  <a:schemeClr val="bg1"/>
                </a:solidFill>
                <a:latin typeface="Proxima Nova" panose="020B0604020202020204"/>
              </a:rPr>
              <a:t>Their game, </a:t>
            </a:r>
            <a:r>
              <a:rPr lang="en-AU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roxima Nova" panose="020B0604020202020204"/>
              </a:rPr>
              <a:t>Armless Samurai </a:t>
            </a:r>
            <a:r>
              <a:rPr lang="en-AU" sz="2000" dirty="0">
                <a:solidFill>
                  <a:schemeClr val="bg1"/>
                </a:solidFill>
                <a:latin typeface="Proxima Nova" panose="020B0604020202020204"/>
              </a:rPr>
              <a:t>is free to download from Steam</a:t>
            </a:r>
            <a:endParaRPr lang="en-AU" sz="2000" dirty="0">
              <a:solidFill>
                <a:schemeClr val="accent6">
                  <a:lumMod val="60000"/>
                  <a:lumOff val="40000"/>
                </a:schemeClr>
              </a:solidFill>
              <a:latin typeface="Proxima Nova" panose="020B0604020202020204"/>
            </a:endParaRPr>
          </a:p>
        </p:txBody>
      </p:sp>
      <p:pic>
        <p:nvPicPr>
          <p:cNvPr id="3" name="Picture 2" descr="A video game graphics of a building and a sunset&#10;&#10;Description automatically generated">
            <a:extLst>
              <a:ext uri="{FF2B5EF4-FFF2-40B4-BE49-F238E27FC236}">
                <a16:creationId xmlns:a16="http://schemas.microsoft.com/office/drawing/2014/main" id="{02F7531D-0ACB-1906-E671-F2ED9BF3E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0" y="3725979"/>
            <a:ext cx="4852657" cy="27296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532E80-DE48-8A14-8E62-C8E43FBDE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404" y="3892989"/>
            <a:ext cx="1688471" cy="16884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109101-1726-6FFF-9975-A43E25CC53EB}"/>
              </a:ext>
            </a:extLst>
          </p:cNvPr>
          <p:cNvSpPr txBox="1"/>
          <p:nvPr/>
        </p:nvSpPr>
        <p:spPr>
          <a:xfrm>
            <a:off x="5855329" y="5761201"/>
            <a:ext cx="27726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800" dirty="0">
                <a:solidFill>
                  <a:schemeClr val="bg1"/>
                </a:solidFill>
                <a:latin typeface="Proxima Nova" panose="020B0604020202020204"/>
              </a:rPr>
              <a:t>QR Code to the Game</a:t>
            </a:r>
            <a:r>
              <a:rPr lang="en-AU" dirty="0">
                <a:solidFill>
                  <a:schemeClr val="bg1"/>
                </a:solidFill>
                <a:latin typeface="Proxima Nova" panose="020B0604020202020204"/>
              </a:rPr>
              <a:t>’s Steam Page</a:t>
            </a:r>
            <a:endParaRPr lang="en-AU" sz="1800" dirty="0">
              <a:solidFill>
                <a:schemeClr val="bg1"/>
              </a:solidFill>
              <a:latin typeface="Proxima Nova" panose="020B0604020202020204"/>
            </a:endParaRPr>
          </a:p>
        </p:txBody>
      </p:sp>
      <p:pic>
        <p:nvPicPr>
          <p:cNvPr id="14" name="Picture 13" descr="A logo of a game company&#10;&#10;Description automatically generated">
            <a:extLst>
              <a:ext uri="{FF2B5EF4-FFF2-40B4-BE49-F238E27FC236}">
                <a16:creationId xmlns:a16="http://schemas.microsoft.com/office/drawing/2014/main" id="{908DE068-05A9-1B01-DEBF-342E1B0E81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6" t="13180" r="17038" b="17250"/>
          <a:stretch/>
        </p:blipFill>
        <p:spPr>
          <a:xfrm>
            <a:off x="10734675" y="109729"/>
            <a:ext cx="1302544" cy="134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89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52;p72">
            <a:extLst>
              <a:ext uri="{FF2B5EF4-FFF2-40B4-BE49-F238E27FC236}">
                <a16:creationId xmlns:a16="http://schemas.microsoft.com/office/drawing/2014/main" id="{EEE1C09C-4B9C-CEE9-EF3C-0A401EA009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402401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AU" sz="3600" dirty="0">
                <a:solidFill>
                  <a:schemeClr val="bg1"/>
                </a:solidFill>
                <a:latin typeface="Proxima Nova" panose="020B0604020202020204" charset="0"/>
                <a:cs typeface="Arial"/>
                <a:sym typeface="Arial"/>
              </a:rPr>
              <a:t>Shameless Plugs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0AA488-F7D6-F52E-3B22-B40245DFAADD}"/>
              </a:ext>
            </a:extLst>
          </p:cNvPr>
          <p:cNvSpPr txBox="1"/>
          <p:nvPr/>
        </p:nvSpPr>
        <p:spPr>
          <a:xfrm>
            <a:off x="415600" y="1477352"/>
            <a:ext cx="909034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roxima Nova" panose="020B0604020202020204"/>
              </a:rPr>
              <a:t>UTS Programmer’s Society</a:t>
            </a:r>
          </a:p>
          <a:p>
            <a:endParaRPr lang="en-AU" sz="2400" b="1" dirty="0">
              <a:solidFill>
                <a:schemeClr val="accent6">
                  <a:lumMod val="60000"/>
                  <a:lumOff val="40000"/>
                </a:schemeClr>
              </a:solidFill>
              <a:latin typeface="Proxima Nova" panose="020B0604020202020204"/>
            </a:endParaRPr>
          </a:p>
          <a:p>
            <a:r>
              <a:rPr lang="en-GB" sz="2000" dirty="0">
                <a:solidFill>
                  <a:schemeClr val="bg1"/>
                </a:solidFill>
                <a:latin typeface="Proxima Nova" panose="020B0604020202020204"/>
              </a:rPr>
              <a:t>Sure, here is a thank you message for Programmers Society: </a:t>
            </a:r>
          </a:p>
          <a:p>
            <a:endParaRPr lang="en-GB" sz="2000" dirty="0">
              <a:solidFill>
                <a:schemeClr val="bg1"/>
              </a:solidFill>
              <a:latin typeface="Proxima Nova" panose="020B0604020202020204"/>
            </a:endParaRPr>
          </a:p>
          <a:p>
            <a:r>
              <a:rPr lang="en-GB" sz="2000" dirty="0">
                <a:solidFill>
                  <a:schemeClr val="bg1"/>
                </a:solidFill>
                <a:latin typeface="Proxima Nova" panose="020B0604020202020204"/>
              </a:rPr>
              <a:t>This society has been with me for my entire university career at UTS and has always made me feel welcomed and appreciated. It’s been a joy to see so many students join and stay with this society until graduation. </a:t>
            </a:r>
            <a:br>
              <a:rPr lang="en-GB" sz="2000" dirty="0">
                <a:solidFill>
                  <a:schemeClr val="bg1"/>
                </a:solidFill>
                <a:latin typeface="Proxima Nova" panose="020B0604020202020204"/>
              </a:rPr>
            </a:br>
            <a:br>
              <a:rPr lang="en-GB" sz="2000" dirty="0">
                <a:solidFill>
                  <a:schemeClr val="bg1"/>
                </a:solidFill>
                <a:latin typeface="Proxima Nova" panose="020B0604020202020204"/>
              </a:rPr>
            </a:br>
            <a:r>
              <a:rPr lang="en-GB" sz="2000" dirty="0">
                <a:solidFill>
                  <a:schemeClr val="bg1"/>
                </a:solidFill>
                <a:latin typeface="Proxima Nova" panose="020B0604020202020204"/>
              </a:rPr>
              <a:t>It has certainly changed a lot during the six years I have been a member, but it has all been for the better. This current cohort of students representing the society is the best yet, due to their ability to exude a natural curiosity towards learning whilst also being extremely inclusive. </a:t>
            </a:r>
            <a:br>
              <a:rPr lang="en-GB" sz="2000" dirty="0">
                <a:solidFill>
                  <a:schemeClr val="bg1"/>
                </a:solidFill>
                <a:latin typeface="Proxima Nova" panose="020B0604020202020204"/>
              </a:rPr>
            </a:br>
            <a:br>
              <a:rPr lang="en-GB" sz="2000" dirty="0">
                <a:solidFill>
                  <a:schemeClr val="bg1"/>
                </a:solidFill>
                <a:latin typeface="Proxima Nova" panose="020B0604020202020204"/>
              </a:rPr>
            </a:br>
            <a:r>
              <a:rPr lang="en-GB" sz="2000" dirty="0">
                <a:solidFill>
                  <a:schemeClr val="bg1"/>
                </a:solidFill>
                <a:latin typeface="Proxima Nova" panose="020B0604020202020204"/>
              </a:rPr>
              <a:t>Thank you so much for letting me stick around ^.^ </a:t>
            </a:r>
            <a:endParaRPr lang="en-AU" sz="2000" b="1" dirty="0">
              <a:solidFill>
                <a:schemeClr val="bg1"/>
              </a:solidFill>
              <a:latin typeface="Proxima Nova" panose="020B0604020202020204"/>
            </a:endParaRP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8D93F8D1-DDC0-83C8-BCF6-F4EBA1A58C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5" t="17556" r="8608" b="19333"/>
          <a:stretch/>
        </p:blipFill>
        <p:spPr>
          <a:xfrm>
            <a:off x="10153649" y="201002"/>
            <a:ext cx="1771651" cy="1352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8CEE57-502E-09A4-A1F7-9AA9FE590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4300" y="4439567"/>
            <a:ext cx="1562100" cy="1562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182470-5E0E-E187-00A2-4032CF8FC034}"/>
              </a:ext>
            </a:extLst>
          </p:cNvPr>
          <p:cNvSpPr txBox="1"/>
          <p:nvPr/>
        </p:nvSpPr>
        <p:spPr>
          <a:xfrm>
            <a:off x="9609038" y="6010667"/>
            <a:ext cx="27726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  <a:latin typeface="Proxima Nova" panose="020B0604020202020204"/>
              </a:rPr>
              <a:t>QR Code for </a:t>
            </a:r>
            <a:r>
              <a:rPr lang="en-AU" dirty="0" err="1">
                <a:solidFill>
                  <a:schemeClr val="bg1"/>
                </a:solidFill>
                <a:latin typeface="Proxima Nova" panose="020B0604020202020204"/>
              </a:rPr>
              <a:t>ProgSoc’s</a:t>
            </a:r>
            <a:r>
              <a:rPr lang="en-AU" dirty="0">
                <a:solidFill>
                  <a:schemeClr val="bg1"/>
                </a:solidFill>
                <a:latin typeface="Proxima Nova" panose="020B0604020202020204"/>
              </a:rPr>
              <a:t> Discord</a:t>
            </a:r>
            <a:endParaRPr lang="en-AU" sz="1800" dirty="0">
              <a:solidFill>
                <a:schemeClr val="bg1"/>
              </a:solidFill>
              <a:latin typeface="Proxima Nova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233748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555C078A-5211-43C8-4E5F-5C1F7D754442}"/>
              </a:ext>
            </a:extLst>
          </p:cNvPr>
          <p:cNvGrpSpPr/>
          <p:nvPr/>
        </p:nvGrpSpPr>
        <p:grpSpPr>
          <a:xfrm>
            <a:off x="7770546" y="-59883"/>
            <a:ext cx="4481820" cy="6917884"/>
            <a:chOff x="5897771" y="-44913"/>
            <a:chExt cx="3243857" cy="518841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52D1B1F-AEF4-0B02-BA45-38DDE9284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9988" y="-44913"/>
              <a:ext cx="3221640" cy="322164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950D409-7AB5-313F-8000-5C13248ACA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7613"/>
            <a:stretch/>
          </p:blipFill>
          <p:spPr>
            <a:xfrm>
              <a:off x="5897771" y="3133611"/>
              <a:ext cx="3221640" cy="2009889"/>
            </a:xfrm>
            <a:prstGeom prst="rect">
              <a:avLst/>
            </a:prstGeom>
          </p:spPr>
        </p:pic>
      </p:grpSp>
      <p:sp>
        <p:nvSpPr>
          <p:cNvPr id="1568" name="Google Shape;1568;p65"/>
          <p:cNvSpPr txBox="1">
            <a:spLocks noGrp="1"/>
          </p:cNvSpPr>
          <p:nvPr>
            <p:ph type="title"/>
          </p:nvPr>
        </p:nvSpPr>
        <p:spPr>
          <a:xfrm>
            <a:off x="524640" y="354572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Workshop Facilitator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1569" name="Google Shape;1569;p65"/>
          <p:cNvSpPr txBox="1">
            <a:spLocks noGrp="1"/>
          </p:cNvSpPr>
          <p:nvPr>
            <p:ph type="body" idx="1"/>
          </p:nvPr>
        </p:nvSpPr>
        <p:spPr>
          <a:xfrm>
            <a:off x="506600" y="1596767"/>
            <a:ext cx="11178800" cy="23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sz="3200" i="1"/>
          </a:p>
        </p:txBody>
      </p:sp>
      <p:pic>
        <p:nvPicPr>
          <p:cNvPr id="41" name="Picture 40" descr="A cartoon of a person with blue hair&#10;&#10;Description automatically generated">
            <a:extLst>
              <a:ext uri="{FF2B5EF4-FFF2-40B4-BE49-F238E27FC236}">
                <a16:creationId xmlns:a16="http://schemas.microsoft.com/office/drawing/2014/main" id="{AAB8F3C7-9309-5AE4-9654-50DE31C376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288" t="16157" r="35176" b="55352"/>
          <a:stretch/>
        </p:blipFill>
        <p:spPr>
          <a:xfrm>
            <a:off x="561471" y="1222844"/>
            <a:ext cx="2236579" cy="2157349"/>
          </a:xfrm>
          <a:prstGeom prst="rect">
            <a:avLst/>
          </a:prstGeom>
        </p:spPr>
      </p:pic>
      <p:sp>
        <p:nvSpPr>
          <p:cNvPr id="42" name="Google Shape;1568;p65">
            <a:extLst>
              <a:ext uri="{FF2B5EF4-FFF2-40B4-BE49-F238E27FC236}">
                <a16:creationId xmlns:a16="http://schemas.microsoft.com/office/drawing/2014/main" id="{9456E6C7-8544-82F5-6777-FF962A57682B}"/>
              </a:ext>
            </a:extLst>
          </p:cNvPr>
          <p:cNvSpPr txBox="1">
            <a:spLocks/>
          </p:cNvSpPr>
          <p:nvPr/>
        </p:nvSpPr>
        <p:spPr>
          <a:xfrm>
            <a:off x="2880662" y="1129867"/>
            <a:ext cx="4931967" cy="42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defTabSz="1219170">
              <a:buClr>
                <a:prstClr val="black"/>
              </a:buClr>
            </a:pPr>
            <a:r>
              <a:rPr lang="en-GB" sz="2400" kern="0" dirty="0">
                <a:solidFill>
                  <a:prstClr val="white"/>
                </a:solidFill>
              </a:rPr>
              <a:t>Rachel “Rach” Coster</a:t>
            </a:r>
          </a:p>
          <a:p>
            <a:pPr defTabSz="1219170">
              <a:buClr>
                <a:prstClr val="black"/>
              </a:buClr>
            </a:pPr>
            <a:endParaRPr lang="en-GB" sz="2400" kern="0" dirty="0">
              <a:solidFill>
                <a:prstClr val="white"/>
              </a:solidFill>
            </a:endParaRPr>
          </a:p>
          <a:p>
            <a:pPr defTabSz="1219170">
              <a:buClr>
                <a:prstClr val="black"/>
              </a:buClr>
            </a:pPr>
            <a:r>
              <a:rPr lang="en-GB" sz="2400" kern="0" dirty="0">
                <a:solidFill>
                  <a:prstClr val="white"/>
                </a:solidFill>
              </a:rPr>
              <a:t>Masters Student at the Tokyo Institute of Technology </a:t>
            </a:r>
          </a:p>
          <a:p>
            <a:pPr defTabSz="1219170">
              <a:buClr>
                <a:prstClr val="black"/>
              </a:buClr>
            </a:pPr>
            <a:endParaRPr lang="en-GB" sz="2400" kern="0" dirty="0">
              <a:solidFill>
                <a:prstClr val="black"/>
              </a:solidFill>
            </a:endParaRPr>
          </a:p>
          <a:p>
            <a:pPr defTabSz="1219170">
              <a:buClr>
                <a:prstClr val="black"/>
              </a:buClr>
            </a:pPr>
            <a:r>
              <a:rPr lang="en-GB" sz="2400" kern="0" dirty="0">
                <a:solidFill>
                  <a:srgbClr val="45A5ED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rachel.coster@uts.edu.au</a:t>
            </a:r>
            <a:endParaRPr lang="en-GB" sz="2400" kern="0" dirty="0">
              <a:solidFill>
                <a:srgbClr val="45A5ED"/>
              </a:solidFill>
            </a:endParaRPr>
          </a:p>
          <a:p>
            <a:pPr defTabSz="1219170">
              <a:buClr>
                <a:prstClr val="black"/>
              </a:buClr>
            </a:pPr>
            <a:endParaRPr lang="en-GB" sz="2400" kern="0" dirty="0">
              <a:solidFill>
                <a:prstClr val="black"/>
              </a:solidFill>
            </a:endParaRPr>
          </a:p>
          <a:p>
            <a:pPr defTabSz="1219170">
              <a:buClr>
                <a:prstClr val="black"/>
              </a:buClr>
            </a:pPr>
            <a:r>
              <a:rPr lang="en-GB" sz="2400" kern="0" dirty="0">
                <a:solidFill>
                  <a:prstClr val="white"/>
                </a:solidFill>
              </a:rPr>
              <a:t>I do stuff sometimes, including:</a:t>
            </a:r>
          </a:p>
          <a:p>
            <a:pPr marL="457189" indent="-457189" defTabSz="1219170">
              <a:buClr>
                <a:prstClr val="black"/>
              </a:buClr>
              <a:buFont typeface="Arial" panose="020B0604020202020204" pitchFamily="34" charset="0"/>
              <a:buChar char="•"/>
            </a:pPr>
            <a:endParaRPr lang="en-GB" sz="2400" kern="0" dirty="0">
              <a:solidFill>
                <a:prstClr val="white"/>
              </a:solidFill>
            </a:endParaRPr>
          </a:p>
          <a:p>
            <a:pPr marL="457189" indent="-457189" defTabSz="121917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GB" sz="2400" kern="0" dirty="0">
                <a:solidFill>
                  <a:prstClr val="white"/>
                </a:solidFill>
              </a:rPr>
              <a:t>Multi-agent Pathfinding</a:t>
            </a:r>
          </a:p>
          <a:p>
            <a:pPr marL="457189" indent="-457189" defTabSz="121917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GB" sz="2400" kern="0" dirty="0">
                <a:solidFill>
                  <a:prstClr val="white"/>
                </a:solidFill>
              </a:rPr>
              <a:t>Travelling to Japan</a:t>
            </a:r>
          </a:p>
          <a:p>
            <a:pPr marL="457189" indent="-457189" defTabSz="121917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GB" sz="2400" kern="0" dirty="0">
                <a:solidFill>
                  <a:prstClr val="white"/>
                </a:solidFill>
              </a:rPr>
              <a:t>Going to Punk Concerts</a:t>
            </a:r>
          </a:p>
          <a:p>
            <a:pPr marL="457189" indent="-457189" defTabSz="121917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GB" sz="2400" kern="0" dirty="0">
                <a:solidFill>
                  <a:prstClr val="white"/>
                </a:solidFill>
              </a:rPr>
              <a:t>Sleeping</a:t>
            </a:r>
          </a:p>
          <a:p>
            <a:pPr marL="457189" indent="-457189" defTabSz="121917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GB" sz="2400" kern="0" dirty="0">
                <a:solidFill>
                  <a:prstClr val="white"/>
                </a:solidFill>
              </a:rPr>
              <a:t>Translating Japanese Video Games</a:t>
            </a:r>
          </a:p>
        </p:txBody>
      </p:sp>
      <p:pic>
        <p:nvPicPr>
          <p:cNvPr id="21" name="Picture 20" descr="A close up of a pin&#10;&#10;Description automatically generated">
            <a:extLst>
              <a:ext uri="{FF2B5EF4-FFF2-40B4-BE49-F238E27FC236}">
                <a16:creationId xmlns:a16="http://schemas.microsoft.com/office/drawing/2014/main" id="{85C385D8-9051-B77D-894E-1AB2BA6F21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 flipH="1">
            <a:off x="7645685" y="-136421"/>
            <a:ext cx="1037711" cy="1037711"/>
          </a:xfrm>
          <a:prstGeom prst="rect">
            <a:avLst/>
          </a:prstGeom>
        </p:spPr>
      </p:pic>
      <p:pic>
        <p:nvPicPr>
          <p:cNvPr id="45" name="Picture 44" descr="A patch on a yellow background&#10;&#10;Description automatically generated">
            <a:extLst>
              <a:ext uri="{FF2B5EF4-FFF2-40B4-BE49-F238E27FC236}">
                <a16:creationId xmlns:a16="http://schemas.microsoft.com/office/drawing/2014/main" id="{6A50BC12-02AE-4A2A-2E85-5E0F10AA4D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2380" t="33325" r="11656" b="35738"/>
          <a:stretch/>
        </p:blipFill>
        <p:spPr>
          <a:xfrm>
            <a:off x="8735352" y="4813429"/>
            <a:ext cx="1454728" cy="592448"/>
          </a:xfrm>
          <a:prstGeom prst="rect">
            <a:avLst/>
          </a:prstGeom>
        </p:spPr>
      </p:pic>
      <p:pic>
        <p:nvPicPr>
          <p:cNvPr id="25" name="Picture 24" descr="A white square with black text&#10;&#10;Description automatically generated">
            <a:extLst>
              <a:ext uri="{FF2B5EF4-FFF2-40B4-BE49-F238E27FC236}">
                <a16:creationId xmlns:a16="http://schemas.microsoft.com/office/drawing/2014/main" id="{23177F7A-A469-DC64-DD11-8E45D00D9B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725968">
            <a:off x="7865790" y="5623271"/>
            <a:ext cx="1824349" cy="1861581"/>
          </a:xfrm>
          <a:prstGeom prst="rect">
            <a:avLst/>
          </a:prstGeom>
        </p:spPr>
      </p:pic>
      <p:pic>
        <p:nvPicPr>
          <p:cNvPr id="37" name="Picture 36" descr="A black square with white text on it&#10;&#10;Description automatically generated">
            <a:extLst>
              <a:ext uri="{FF2B5EF4-FFF2-40B4-BE49-F238E27FC236}">
                <a16:creationId xmlns:a16="http://schemas.microsoft.com/office/drawing/2014/main" id="{F88D3766-CEC7-6450-F6F1-D5F45BF5CA0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0295" t="33657" r="25359" b="35819"/>
          <a:stretch/>
        </p:blipFill>
        <p:spPr>
          <a:xfrm>
            <a:off x="7942663" y="4509519"/>
            <a:ext cx="958437" cy="910847"/>
          </a:xfrm>
          <a:prstGeom prst="rect">
            <a:avLst/>
          </a:prstGeom>
        </p:spPr>
      </p:pic>
      <p:pic>
        <p:nvPicPr>
          <p:cNvPr id="35" name="Picture 34" descr="A black and white patch with white text&#10;&#10;Description automatically generated">
            <a:extLst>
              <a:ext uri="{FF2B5EF4-FFF2-40B4-BE49-F238E27FC236}">
                <a16:creationId xmlns:a16="http://schemas.microsoft.com/office/drawing/2014/main" id="{47176D27-6293-F2D6-902B-F977AD53A88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315" b="90000" l="9892" r="89973">
                        <a14:foregroundMark x1="42141" y1="8767" x2="53117" y2="10000"/>
                        <a14:foregroundMark x1="53117" y1="10000" x2="57182" y2="9315"/>
                      </a14:backgroundRemoval>
                    </a14:imgEffect>
                  </a14:imgLayer>
                </a14:imgProps>
              </a:ext>
            </a:extLst>
          </a:blip>
          <a:srcRect l="8414" t="8652" r="9444" b="9568"/>
          <a:stretch/>
        </p:blipFill>
        <p:spPr>
          <a:xfrm>
            <a:off x="9931767" y="4658913"/>
            <a:ext cx="1191495" cy="1173364"/>
          </a:xfrm>
          <a:prstGeom prst="rect">
            <a:avLst/>
          </a:prstGeom>
        </p:spPr>
      </p:pic>
      <p:pic>
        <p:nvPicPr>
          <p:cNvPr id="33" name="Picture 32" descr="A patch with white text on it&#10;&#10;Description automatically generated">
            <a:extLst>
              <a:ext uri="{FF2B5EF4-FFF2-40B4-BE49-F238E27FC236}">
                <a16:creationId xmlns:a16="http://schemas.microsoft.com/office/drawing/2014/main" id="{575ABC18-1CB8-B4A6-FEE5-F52EE2C349D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5926" t="27722" r="15709" b="20457"/>
          <a:stretch/>
        </p:blipFill>
        <p:spPr>
          <a:xfrm>
            <a:off x="10916735" y="5361984"/>
            <a:ext cx="1386128" cy="1050691"/>
          </a:xfrm>
          <a:prstGeom prst="rect">
            <a:avLst/>
          </a:prstGeom>
        </p:spPr>
      </p:pic>
      <p:pic>
        <p:nvPicPr>
          <p:cNvPr id="39" name="Picture 38" descr="A black and white patch with white text&#10;&#10;Description automatically generated">
            <a:extLst>
              <a:ext uri="{FF2B5EF4-FFF2-40B4-BE49-F238E27FC236}">
                <a16:creationId xmlns:a16="http://schemas.microsoft.com/office/drawing/2014/main" id="{E8785CE9-B0BE-E948-86B6-0164F6405A1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970" b="89849" l="20208" r="79112">
                        <a14:foregroundMark x1="24739" y1="55952" x2="24875" y2="41088"/>
                        <a14:foregroundMark x1="24875" y1="41088" x2="32034" y2="20725"/>
                        <a14:foregroundMark x1="32034" y1="20725" x2="38514" y2="15952"/>
                        <a14:foregroundMark x1="38514" y1="15952" x2="42365" y2="14864"/>
                        <a14:foregroundMark x1="25918" y1="31601" x2="18532" y2="51601"/>
                        <a14:foregroundMark x1="18532" y1="51601" x2="21160" y2="68157"/>
                        <a14:foregroundMark x1="21160" y1="68157" x2="27096" y2="80000"/>
                        <a14:foregroundMark x1="27096" y1="80000" x2="38378" y2="86707"/>
                        <a14:foregroundMark x1="38378" y1="86707" x2="54146" y2="88157"/>
                        <a14:foregroundMark x1="54146" y1="88157" x2="66561" y2="79275"/>
                        <a14:foregroundMark x1="66561" y1="79275" x2="77118" y2="58731"/>
                        <a14:foregroundMark x1="77118" y1="58731" x2="78070" y2="45740"/>
                        <a14:foregroundMark x1="78070" y1="45740" x2="67694" y2="27190"/>
                        <a14:foregroundMark x1="67694" y1="27190" x2="51699" y2="15227"/>
                        <a14:foregroundMark x1="51699" y1="15227" x2="39511" y2="12749"/>
                        <a14:foregroundMark x1="37698" y1="10876" x2="48120" y2="9849"/>
                        <a14:foregroundMark x1="48120" y1="9849" x2="57408" y2="11239"/>
                        <a14:foregroundMark x1="57408" y1="11239" x2="73992" y2="36737"/>
                        <a14:foregroundMark x1="73992" y1="36737" x2="79112" y2="58429"/>
                        <a14:foregroundMark x1="79112" y1="58429" x2="70458" y2="79033"/>
                        <a14:foregroundMark x1="43679" y1="88701" x2="62256" y2="86647"/>
                        <a14:foregroundMark x1="62256" y1="86647" x2="71726" y2="78006"/>
                        <a14:foregroundMark x1="40054" y1="86828" x2="59039" y2="89909"/>
                        <a14:foregroundMark x1="22021" y1="65740" x2="22293" y2="32810"/>
                        <a14:foregroundMark x1="41187" y1="9124" x2="49977" y2="10695"/>
                        <a14:foregroundMark x1="49977" y1="10695" x2="58043" y2="10030"/>
                        <a14:foregroundMark x1="20480" y1="37281" x2="20208" y2="61631"/>
                      </a14:backgroundRemoval>
                    </a14:imgEffect>
                  </a14:imgLayer>
                </a14:imgProps>
              </a:ext>
            </a:extLst>
          </a:blip>
          <a:srcRect l="16819" t="6041" r="18918" b="6493"/>
          <a:stretch/>
        </p:blipFill>
        <p:spPr>
          <a:xfrm>
            <a:off x="9168705" y="5472637"/>
            <a:ext cx="913243" cy="932097"/>
          </a:xfrm>
          <a:prstGeom prst="rect">
            <a:avLst/>
          </a:prstGeom>
        </p:spPr>
      </p:pic>
      <p:pic>
        <p:nvPicPr>
          <p:cNvPr id="29" name="Picture 28" descr="A logo with green and blue text&#10;&#10;Description automatically generated">
            <a:extLst>
              <a:ext uri="{FF2B5EF4-FFF2-40B4-BE49-F238E27FC236}">
                <a16:creationId xmlns:a16="http://schemas.microsoft.com/office/drawing/2014/main" id="{C86DA10E-2C24-F9B6-69A0-501D37858A3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0741" t="39076" r="12265" b="39076"/>
          <a:stretch/>
        </p:blipFill>
        <p:spPr>
          <a:xfrm rot="1654521">
            <a:off x="9242367" y="5598736"/>
            <a:ext cx="3204803" cy="909381"/>
          </a:xfrm>
          <a:prstGeom prst="rect">
            <a:avLst/>
          </a:prstGeom>
        </p:spPr>
      </p:pic>
      <p:pic>
        <p:nvPicPr>
          <p:cNvPr id="31" name="Picture 30" descr="A black and white patch with a face and a balloon&#10;&#10;Description automatically generated">
            <a:extLst>
              <a:ext uri="{FF2B5EF4-FFF2-40B4-BE49-F238E27FC236}">
                <a16:creationId xmlns:a16="http://schemas.microsoft.com/office/drawing/2014/main" id="{D418D8BB-B623-9A5B-89BB-1B9A5F83C847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94" r="96875">
                        <a14:foregroundMark x1="15625" y1="50313" x2="5313" y2="40000"/>
                        <a14:foregroundMark x1="76406" y1="50938" x2="96875" y2="61406"/>
                        <a14:foregroundMark x1="5781" y1="39063" x2="1094" y2="48438"/>
                      </a14:backgroundRemoval>
                    </a14:imgEffect>
                  </a14:imgLayer>
                </a14:imgProps>
              </a:ext>
            </a:extLst>
          </a:blip>
          <a:srcRect t="27722" b="26690"/>
          <a:stretch/>
        </p:blipFill>
        <p:spPr>
          <a:xfrm rot="21440496">
            <a:off x="7757170" y="5222106"/>
            <a:ext cx="1726295" cy="786988"/>
          </a:xfrm>
          <a:prstGeom prst="rect">
            <a:avLst/>
          </a:prstGeom>
        </p:spPr>
      </p:pic>
      <p:pic>
        <p:nvPicPr>
          <p:cNvPr id="19" name="Picture 18" descr="A close up of a pin&#10;&#10;Description automatically generated">
            <a:extLst>
              <a:ext uri="{FF2B5EF4-FFF2-40B4-BE49-F238E27FC236}">
                <a16:creationId xmlns:a16="http://schemas.microsoft.com/office/drawing/2014/main" id="{6D5B9B06-6C54-A3B2-E5B3-FCEC92E4FC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5881131" flipH="1">
            <a:off x="11296873" y="5869946"/>
            <a:ext cx="1037711" cy="1037711"/>
          </a:xfrm>
          <a:prstGeom prst="rect">
            <a:avLst/>
          </a:prstGeom>
        </p:spPr>
      </p:pic>
      <p:pic>
        <p:nvPicPr>
          <p:cNvPr id="27" name="Picture 26" descr="A black and white patch with white text&#10;&#10;Description automatically generated">
            <a:extLst>
              <a:ext uri="{FF2B5EF4-FFF2-40B4-BE49-F238E27FC236}">
                <a16:creationId xmlns:a16="http://schemas.microsoft.com/office/drawing/2014/main" id="{EC355D7C-D650-3388-7CF7-3AB2232A2B04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4089" t="19787" r="12411" b="26164"/>
          <a:stretch/>
        </p:blipFill>
        <p:spPr>
          <a:xfrm>
            <a:off x="9563830" y="6077881"/>
            <a:ext cx="1643469" cy="821360"/>
          </a:xfrm>
          <a:prstGeom prst="rect">
            <a:avLst/>
          </a:prstGeom>
        </p:spPr>
      </p:pic>
      <p:pic>
        <p:nvPicPr>
          <p:cNvPr id="43" name="Picture 42" descr="A black and red patch with a skull and text&#10;&#10;Description automatically generated">
            <a:extLst>
              <a:ext uri="{FF2B5EF4-FFF2-40B4-BE49-F238E27FC236}">
                <a16:creationId xmlns:a16="http://schemas.microsoft.com/office/drawing/2014/main" id="{005BD40D-FAC8-5B80-638E-18FB0E6A7F32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8271" b="92732" l="10000" r="90000">
                        <a14:foregroundMark x1="14000" y1="88722" x2="30750" y2="88722"/>
                        <a14:foregroundMark x1="30750" y1="88722" x2="76250" y2="87469"/>
                        <a14:foregroundMark x1="76250" y1="87469" x2="76750" y2="87218"/>
                        <a14:foregroundMark x1="18500" y1="94486" x2="34750" y2="92481"/>
                        <a14:foregroundMark x1="34750" y1="92481" x2="47000" y2="92982"/>
                        <a14:foregroundMark x1="30500" y1="32080" x2="20750" y2="54135"/>
                        <a14:foregroundMark x1="20750" y1="54135" x2="20000" y2="64411"/>
                        <a14:foregroundMark x1="10250" y1="52632" x2="10250" y2="44862"/>
                        <a14:foregroundMark x1="39000" y1="9273" x2="54750" y2="8271"/>
                        <a14:foregroundMark x1="54750" y1="8271" x2="57500" y2="8772"/>
                        <a14:foregroundMark x1="22750" y1="28070" x2="33500" y2="51128"/>
                        <a14:foregroundMark x1="78000" y1="40602" x2="60750" y2="59649"/>
                      </a14:backgroundRemoval>
                    </a14:imgEffect>
                  </a14:imgLayer>
                </a14:imgProps>
              </a:ext>
            </a:extLst>
          </a:blip>
          <a:srcRect l="8409" t="5591" r="9572" b="6637"/>
          <a:stretch/>
        </p:blipFill>
        <p:spPr>
          <a:xfrm>
            <a:off x="11274685" y="4632195"/>
            <a:ext cx="819240" cy="874525"/>
          </a:xfrm>
          <a:prstGeom prst="rect">
            <a:avLst/>
          </a:prstGeom>
        </p:spPr>
      </p:pic>
      <p:pic>
        <p:nvPicPr>
          <p:cNvPr id="57" name="Picture 56" descr="A close-up of a tile&#10;&#10;Description automatically generated">
            <a:extLst>
              <a:ext uri="{FF2B5EF4-FFF2-40B4-BE49-F238E27FC236}">
                <a16:creationId xmlns:a16="http://schemas.microsoft.com/office/drawing/2014/main" id="{B072034E-B649-F83B-FCCD-2FFE807AA79F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9854" t="36039" r="7197" b="36309"/>
          <a:stretch/>
        </p:blipFill>
        <p:spPr>
          <a:xfrm>
            <a:off x="7765659" y="4136000"/>
            <a:ext cx="843779" cy="281277"/>
          </a:xfrm>
          <a:prstGeom prst="rect">
            <a:avLst/>
          </a:prstGeom>
        </p:spPr>
      </p:pic>
      <p:pic>
        <p:nvPicPr>
          <p:cNvPr id="58" name="Picture 57" descr="A close-up of a tile&#10;&#10;Description automatically generated">
            <a:extLst>
              <a:ext uri="{FF2B5EF4-FFF2-40B4-BE49-F238E27FC236}">
                <a16:creationId xmlns:a16="http://schemas.microsoft.com/office/drawing/2014/main" id="{798BCAD9-72A7-CE51-FAD9-A9CEB9BC2B7C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9854" t="36039" r="7197" b="36309"/>
          <a:stretch/>
        </p:blipFill>
        <p:spPr>
          <a:xfrm>
            <a:off x="8609437" y="4132758"/>
            <a:ext cx="843779" cy="281277"/>
          </a:xfrm>
          <a:prstGeom prst="rect">
            <a:avLst/>
          </a:prstGeom>
        </p:spPr>
      </p:pic>
      <p:pic>
        <p:nvPicPr>
          <p:cNvPr id="59" name="Picture 58" descr="A close-up of a tile&#10;&#10;Description automatically generated">
            <a:extLst>
              <a:ext uri="{FF2B5EF4-FFF2-40B4-BE49-F238E27FC236}">
                <a16:creationId xmlns:a16="http://schemas.microsoft.com/office/drawing/2014/main" id="{10E01939-798C-951A-C158-FE82D1B51831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9854" t="36039" r="7197" b="36309"/>
          <a:stretch/>
        </p:blipFill>
        <p:spPr>
          <a:xfrm>
            <a:off x="9453216" y="4132847"/>
            <a:ext cx="843779" cy="281277"/>
          </a:xfrm>
          <a:prstGeom prst="rect">
            <a:avLst/>
          </a:prstGeom>
        </p:spPr>
      </p:pic>
      <p:pic>
        <p:nvPicPr>
          <p:cNvPr id="60" name="Picture 59" descr="A close-up of a tile&#10;&#10;Description automatically generated">
            <a:extLst>
              <a:ext uri="{FF2B5EF4-FFF2-40B4-BE49-F238E27FC236}">
                <a16:creationId xmlns:a16="http://schemas.microsoft.com/office/drawing/2014/main" id="{BA5150E8-7789-8B83-BF33-12DCA8FD90A1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9854" t="36039" r="7197" b="36309"/>
          <a:stretch/>
        </p:blipFill>
        <p:spPr>
          <a:xfrm>
            <a:off x="10296995" y="4132758"/>
            <a:ext cx="843779" cy="281277"/>
          </a:xfrm>
          <a:prstGeom prst="rect">
            <a:avLst/>
          </a:prstGeom>
        </p:spPr>
      </p:pic>
      <p:pic>
        <p:nvPicPr>
          <p:cNvPr id="61" name="Picture 60" descr="A close-up of a tile&#10;&#10;Description automatically generated">
            <a:extLst>
              <a:ext uri="{FF2B5EF4-FFF2-40B4-BE49-F238E27FC236}">
                <a16:creationId xmlns:a16="http://schemas.microsoft.com/office/drawing/2014/main" id="{6542B6D6-44D8-373C-8C6F-8EEE5FC6ADDA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9854" t="36039" r="7197" b="36309"/>
          <a:stretch/>
        </p:blipFill>
        <p:spPr>
          <a:xfrm>
            <a:off x="11140773" y="4133264"/>
            <a:ext cx="843779" cy="281277"/>
          </a:xfrm>
          <a:prstGeom prst="rect">
            <a:avLst/>
          </a:prstGeom>
        </p:spPr>
      </p:pic>
      <p:pic>
        <p:nvPicPr>
          <p:cNvPr id="62" name="Picture 61" descr="A close-up of a tile&#10;&#10;Description automatically generated">
            <a:extLst>
              <a:ext uri="{FF2B5EF4-FFF2-40B4-BE49-F238E27FC236}">
                <a16:creationId xmlns:a16="http://schemas.microsoft.com/office/drawing/2014/main" id="{6015DC00-AD50-B9A2-15F2-72F7DCFB3009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9854" t="36039" r="63818" b="36309"/>
          <a:stretch/>
        </p:blipFill>
        <p:spPr>
          <a:xfrm>
            <a:off x="11984553" y="4133264"/>
            <a:ext cx="267814" cy="281277"/>
          </a:xfrm>
          <a:prstGeom prst="rect">
            <a:avLst/>
          </a:prstGeom>
        </p:spPr>
      </p:pic>
      <p:pic>
        <p:nvPicPr>
          <p:cNvPr id="1024" name="Picture 1023" descr="Cartoon character wearing headphones&#10;&#10;Description automatically generated">
            <a:extLst>
              <a:ext uri="{FF2B5EF4-FFF2-40B4-BE49-F238E27FC236}">
                <a16:creationId xmlns:a16="http://schemas.microsoft.com/office/drawing/2014/main" id="{0BA5A0A2-84AD-EA19-E7A1-F4A5A0229F1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06224" y="4498019"/>
            <a:ext cx="1727931" cy="1727931"/>
          </a:xfrm>
          <a:prstGeom prst="rect">
            <a:avLst/>
          </a:prstGeom>
        </p:spPr>
      </p:pic>
      <p:pic>
        <p:nvPicPr>
          <p:cNvPr id="6" name="Picture 5" descr="A diagram of a grid&#10;&#10;Description automatically generated">
            <a:extLst>
              <a:ext uri="{FF2B5EF4-FFF2-40B4-BE49-F238E27FC236}">
                <a16:creationId xmlns:a16="http://schemas.microsoft.com/office/drawing/2014/main" id="{BCA5EAB5-936A-B99F-9B45-03A0E0B8D072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3" t="32869" r="29897" b="31859"/>
          <a:stretch/>
        </p:blipFill>
        <p:spPr>
          <a:xfrm>
            <a:off x="7831509" y="858861"/>
            <a:ext cx="4375321" cy="1653299"/>
          </a:xfrm>
          <a:prstGeom prst="rect">
            <a:avLst/>
          </a:prstGeom>
        </p:spPr>
      </p:pic>
      <p:pic>
        <p:nvPicPr>
          <p:cNvPr id="8" name="Picture 7" descr="A diagram of a grid&#10;&#10;Description automatically generated">
            <a:extLst>
              <a:ext uri="{FF2B5EF4-FFF2-40B4-BE49-F238E27FC236}">
                <a16:creationId xmlns:a16="http://schemas.microsoft.com/office/drawing/2014/main" id="{B6EFE10E-ACD1-C64F-56A9-F06EBD9949CD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46" t="26202" b="26034"/>
          <a:stretch/>
        </p:blipFill>
        <p:spPr>
          <a:xfrm>
            <a:off x="9415684" y="2624518"/>
            <a:ext cx="1684174" cy="139597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88"/>
          <p:cNvSpPr txBox="1">
            <a:spLocks noGrp="1"/>
          </p:cNvSpPr>
          <p:nvPr>
            <p:ph type="body" idx="1"/>
          </p:nvPr>
        </p:nvSpPr>
        <p:spPr>
          <a:xfrm>
            <a:off x="415600" y="1188293"/>
            <a:ext cx="11360800" cy="178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defTabSz="1219170">
              <a:lnSpc>
                <a:spcPct val="100000"/>
              </a:lnSpc>
              <a:spcBef>
                <a:spcPts val="1000"/>
              </a:spcBef>
              <a:buClr>
                <a:srgbClr val="0066FF">
                  <a:lumMod val="40000"/>
                  <a:lumOff val="60000"/>
                </a:srgbClr>
              </a:buClr>
              <a:buSzPct val="75000"/>
              <a:buNone/>
              <a:defRPr/>
            </a:pPr>
            <a:r>
              <a:rPr lang="en-GB" dirty="0">
                <a:solidFill>
                  <a:schemeClr val="bg1"/>
                </a:solidFill>
                <a:latin typeface="Proxima Nova" panose="020B0604020202020204" charset="0"/>
              </a:rPr>
              <a:t>Keep your eyes peeled for a survey link in your inbox - it will arrive within </a:t>
            </a:r>
            <a:r>
              <a:rPr lang="en-GB" b="1" dirty="0">
                <a:solidFill>
                  <a:schemeClr val="tx2">
                    <a:lumMod val="40000"/>
                    <a:lumOff val="60000"/>
                  </a:schemeClr>
                </a:solidFill>
                <a:latin typeface="Proxima Nova" panose="020B0604020202020204" charset="0"/>
              </a:rPr>
              <a:t>15 minutes </a:t>
            </a:r>
            <a:r>
              <a:rPr lang="en-GB" dirty="0">
                <a:solidFill>
                  <a:schemeClr val="bg1"/>
                </a:solidFill>
                <a:latin typeface="Proxima Nova" panose="020B0604020202020204" charset="0"/>
              </a:rPr>
              <a:t>of the event ending.</a:t>
            </a:r>
          </a:p>
          <a:p>
            <a:pPr marL="0" indent="0" defTabSz="1219170">
              <a:lnSpc>
                <a:spcPct val="100000"/>
              </a:lnSpc>
              <a:spcBef>
                <a:spcPts val="1000"/>
              </a:spcBef>
              <a:buClr>
                <a:srgbClr val="0066FF">
                  <a:lumMod val="40000"/>
                  <a:lumOff val="60000"/>
                </a:srgbClr>
              </a:buClr>
              <a:buSzPct val="75000"/>
              <a:buNone/>
              <a:defRPr/>
            </a:pPr>
            <a:endParaRPr lang="en-GB" dirty="0">
              <a:solidFill>
                <a:schemeClr val="bg1"/>
              </a:solidFill>
              <a:latin typeface="Proxima Nova" panose="020B0604020202020204" charset="0"/>
            </a:endParaRPr>
          </a:p>
          <a:p>
            <a:pPr marL="0" indent="0" defTabSz="1219170">
              <a:lnSpc>
                <a:spcPct val="100000"/>
              </a:lnSpc>
              <a:spcBef>
                <a:spcPts val="1000"/>
              </a:spcBef>
              <a:buClr>
                <a:srgbClr val="0066FF">
                  <a:lumMod val="40000"/>
                  <a:lumOff val="60000"/>
                </a:srgbClr>
              </a:buClr>
              <a:buSzPct val="75000"/>
              <a:buNone/>
              <a:defRPr/>
            </a:pPr>
            <a:r>
              <a:rPr lang="en-GB" dirty="0">
                <a:solidFill>
                  <a:schemeClr val="bg1"/>
                </a:solidFill>
                <a:latin typeface="Proxima Nova" panose="020B0604020202020204" charset="0"/>
              </a:rPr>
              <a:t>Your feedback is important so that we can make future </a:t>
            </a:r>
            <a:r>
              <a:rPr lang="en-GB" dirty="0" err="1">
                <a:solidFill>
                  <a:schemeClr val="bg1"/>
                </a:solidFill>
                <a:latin typeface="Proxima Nova" panose="020B0604020202020204" charset="0"/>
              </a:rPr>
              <a:t>TechFest</a:t>
            </a:r>
            <a:r>
              <a:rPr lang="en-GB" dirty="0">
                <a:solidFill>
                  <a:schemeClr val="bg1"/>
                </a:solidFill>
                <a:latin typeface="Proxima Nova" panose="020B0604020202020204" charset="0"/>
              </a:rPr>
              <a:t> events even better!!~</a:t>
            </a:r>
          </a:p>
          <a:p>
            <a:pPr algn="l"/>
            <a:endParaRPr lang="en-AU" b="0" i="0" u="none" strike="noStrike" baseline="0" dirty="0">
              <a:solidFill>
                <a:srgbClr val="000000"/>
              </a:solidFill>
              <a:latin typeface="Proxima Nova" panose="020B0604020202020204" charset="0"/>
            </a:endParaRPr>
          </a:p>
          <a:p>
            <a:endParaRPr lang="en-AU" b="0" i="0" u="none" strike="noStrike" baseline="0" dirty="0">
              <a:solidFill>
                <a:srgbClr val="000000"/>
              </a:solidFill>
              <a:latin typeface="Proxima Nova" panose="020B0604020202020204" charset="0"/>
            </a:endParaRPr>
          </a:p>
          <a:p>
            <a:pPr marL="0" indent="0" defTabSz="1219170">
              <a:lnSpc>
                <a:spcPct val="100000"/>
              </a:lnSpc>
              <a:spcBef>
                <a:spcPts val="1000"/>
              </a:spcBef>
              <a:buClr>
                <a:srgbClr val="0066FF">
                  <a:lumMod val="40000"/>
                  <a:lumOff val="60000"/>
                </a:srgbClr>
              </a:buClr>
              <a:buSzPct val="75000"/>
              <a:buNone/>
              <a:defRPr/>
            </a:pPr>
            <a:endParaRPr lang="en-GB" kern="0" dirty="0">
              <a:solidFill>
                <a:schemeClr val="bg1"/>
              </a:solidFill>
              <a:latin typeface="Proxima Nova" panose="020B0604020202020204" charset="0"/>
            </a:endParaRPr>
          </a:p>
        </p:txBody>
      </p:sp>
      <p:sp>
        <p:nvSpPr>
          <p:cNvPr id="5" name="Google Shape;1652;p72">
            <a:extLst>
              <a:ext uri="{FF2B5EF4-FFF2-40B4-BE49-F238E27FC236}">
                <a16:creationId xmlns:a16="http://schemas.microsoft.com/office/drawing/2014/main" id="{EEE1C09C-4B9C-CEE9-EF3C-0A401EA009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402401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AU" sz="3600" dirty="0">
                <a:solidFill>
                  <a:schemeClr val="bg1"/>
                </a:solidFill>
                <a:latin typeface="Proxima Nova" panose="020B0604020202020204" charset="0"/>
                <a:ea typeface="Arial"/>
                <a:cs typeface="Arial"/>
                <a:sym typeface="Arial"/>
              </a:rPr>
              <a:t>Post-Workshop Survey</a:t>
            </a:r>
            <a:endParaRPr sz="3600" dirty="0">
              <a:solidFill>
                <a:schemeClr val="bg1"/>
              </a:solidFill>
            </a:endParaRPr>
          </a:p>
        </p:txBody>
      </p:sp>
      <p:pic>
        <p:nvPicPr>
          <p:cNvPr id="2" name="Google Shape;171;g2798943bcb5_1_0">
            <a:extLst>
              <a:ext uri="{FF2B5EF4-FFF2-40B4-BE49-F238E27FC236}">
                <a16:creationId xmlns:a16="http://schemas.microsoft.com/office/drawing/2014/main" id="{B484207B-360B-0B44-B5B4-EEA0FC6AA60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350" y="4324351"/>
            <a:ext cx="2458876" cy="2162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at sitting at a table with a computer&#10;&#10;Description automatically generated">
            <a:extLst>
              <a:ext uri="{FF2B5EF4-FFF2-40B4-BE49-F238E27FC236}">
                <a16:creationId xmlns:a16="http://schemas.microsoft.com/office/drawing/2014/main" id="{6F66EE80-84A9-4D7A-0F9A-438F6B171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976" y="4034422"/>
            <a:ext cx="2611275" cy="26112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88"/>
          <p:cNvSpPr txBox="1">
            <a:spLocks noGrp="1"/>
          </p:cNvSpPr>
          <p:nvPr>
            <p:ph type="body" idx="1"/>
          </p:nvPr>
        </p:nvSpPr>
        <p:spPr>
          <a:xfrm>
            <a:off x="415600" y="1188292"/>
            <a:ext cx="11360800" cy="5364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52396" indent="0" algn="l">
              <a:buNone/>
            </a:pPr>
            <a:r>
              <a:rPr lang="en-AU" b="0" i="0" u="none" strike="noStrike" baseline="0" dirty="0">
                <a:solidFill>
                  <a:schemeClr val="bg1"/>
                </a:solidFill>
                <a:latin typeface="Proxima Nova" panose="020B0604020202020204" charset="0"/>
              </a:rPr>
              <a:t>A few things!~ </a:t>
            </a:r>
          </a:p>
          <a:p>
            <a:endParaRPr lang="en-AU" sz="1400" b="0" i="0" u="none" strike="noStrike" baseline="0" dirty="0">
              <a:solidFill>
                <a:srgbClr val="000000"/>
              </a:solidFill>
              <a:latin typeface="Proxima Nova" panose="020B0604020202020204" charset="0"/>
            </a:endParaRPr>
          </a:p>
          <a:p>
            <a:pPr marL="342900" indent="-342900" defTabSz="1219170">
              <a:lnSpc>
                <a:spcPct val="100000"/>
              </a:lnSpc>
              <a:spcBef>
                <a:spcPts val="1000"/>
              </a:spcBef>
              <a:buClr>
                <a:srgbClr val="0066FF">
                  <a:lumMod val="40000"/>
                  <a:lumOff val="60000"/>
                </a:srgbClr>
              </a:buClr>
              <a:buSzPct val="75000"/>
              <a:defRPr/>
            </a:pPr>
            <a:r>
              <a:rPr lang="en-GB" dirty="0">
                <a:solidFill>
                  <a:schemeClr val="bg1"/>
                </a:solidFill>
                <a:latin typeface="Proxima Nova" panose="020B0604020202020204" charset="0"/>
              </a:rPr>
              <a:t>Workshop Overview &amp; Setup</a:t>
            </a:r>
          </a:p>
          <a:p>
            <a:pPr marL="952485" lvl="1" indent="-342900" defTabSz="1219170">
              <a:lnSpc>
                <a:spcPct val="100000"/>
              </a:lnSpc>
              <a:spcBef>
                <a:spcPts val="1000"/>
              </a:spcBef>
              <a:buClr>
                <a:srgbClr val="0066FF">
                  <a:lumMod val="40000"/>
                  <a:lumOff val="60000"/>
                </a:srgbClr>
              </a:buClr>
              <a:buSzPct val="75000"/>
              <a:defRPr/>
            </a:pPr>
            <a:r>
              <a:rPr lang="en-GB" sz="2000" dirty="0">
                <a:solidFill>
                  <a:schemeClr val="bg1"/>
                </a:solidFill>
                <a:latin typeface="Proxima Nova" panose="020B0604020202020204" charset="0"/>
              </a:rPr>
              <a:t>Key Software </a:t>
            </a:r>
          </a:p>
          <a:p>
            <a:pPr marL="952485" lvl="1" indent="-342900" defTabSz="1219170">
              <a:lnSpc>
                <a:spcPct val="100000"/>
              </a:lnSpc>
              <a:spcBef>
                <a:spcPts val="1000"/>
              </a:spcBef>
              <a:buClr>
                <a:srgbClr val="0066FF">
                  <a:lumMod val="40000"/>
                  <a:lumOff val="60000"/>
                </a:srgbClr>
              </a:buClr>
              <a:buSzPct val="75000"/>
              <a:defRPr/>
            </a:pPr>
            <a:r>
              <a:rPr lang="en-GB" sz="2000" dirty="0">
                <a:solidFill>
                  <a:schemeClr val="bg1"/>
                </a:solidFill>
                <a:latin typeface="Proxima Nova" panose="020B0604020202020204" charset="0"/>
              </a:rPr>
              <a:t>Software to Hardware Pipeline</a:t>
            </a:r>
          </a:p>
          <a:p>
            <a:pPr marL="952485" lvl="1" indent="-342900" defTabSz="1219170">
              <a:lnSpc>
                <a:spcPct val="100000"/>
              </a:lnSpc>
              <a:spcBef>
                <a:spcPts val="1000"/>
              </a:spcBef>
              <a:buClr>
                <a:srgbClr val="0066FF">
                  <a:lumMod val="40000"/>
                  <a:lumOff val="60000"/>
                </a:srgbClr>
              </a:buClr>
              <a:buSzPct val="75000"/>
              <a:defRPr/>
            </a:pPr>
            <a:endParaRPr lang="en-GB" dirty="0">
              <a:solidFill>
                <a:schemeClr val="bg1"/>
              </a:solidFill>
              <a:latin typeface="Proxima Nova" panose="020B0604020202020204" charset="0"/>
            </a:endParaRPr>
          </a:p>
          <a:p>
            <a:pPr marL="342900" indent="-342900" defTabSz="1219170">
              <a:lnSpc>
                <a:spcPct val="100000"/>
              </a:lnSpc>
              <a:spcBef>
                <a:spcPts val="1000"/>
              </a:spcBef>
              <a:buClr>
                <a:srgbClr val="0066FF">
                  <a:lumMod val="40000"/>
                  <a:lumOff val="60000"/>
                </a:srgbClr>
              </a:buClr>
              <a:buSzPct val="75000"/>
              <a:defRPr/>
            </a:pPr>
            <a:r>
              <a:rPr lang="en-GB" dirty="0">
                <a:solidFill>
                  <a:schemeClr val="bg1"/>
                </a:solidFill>
                <a:latin typeface="Proxima Nova" panose="020B0604020202020204" charset="0"/>
              </a:rPr>
              <a:t>Introduction to Game Preservation</a:t>
            </a:r>
          </a:p>
          <a:p>
            <a:pPr marL="952485" lvl="1" indent="-342900" defTabSz="1219170">
              <a:lnSpc>
                <a:spcPct val="100000"/>
              </a:lnSpc>
              <a:spcBef>
                <a:spcPts val="1000"/>
              </a:spcBef>
              <a:buClr>
                <a:srgbClr val="0066FF">
                  <a:lumMod val="40000"/>
                  <a:lumOff val="60000"/>
                </a:srgbClr>
              </a:buClr>
              <a:buSzPct val="75000"/>
              <a:defRPr/>
            </a:pPr>
            <a:r>
              <a:rPr lang="en-GB" sz="2000" dirty="0">
                <a:solidFill>
                  <a:schemeClr val="bg1"/>
                </a:solidFill>
                <a:latin typeface="Proxima Nova" panose="020B0604020202020204" charset="0"/>
              </a:rPr>
              <a:t>Decay of Physical Storage Mediums</a:t>
            </a:r>
          </a:p>
          <a:p>
            <a:pPr marL="952485" lvl="1" indent="-342900" defTabSz="1219170">
              <a:lnSpc>
                <a:spcPct val="100000"/>
              </a:lnSpc>
              <a:spcBef>
                <a:spcPts val="1000"/>
              </a:spcBef>
              <a:buClr>
                <a:srgbClr val="0066FF">
                  <a:lumMod val="40000"/>
                  <a:lumOff val="60000"/>
                </a:srgbClr>
              </a:buClr>
              <a:buSzPct val="75000"/>
              <a:defRPr/>
            </a:pPr>
            <a:r>
              <a:rPr lang="en-GB" sz="2000" dirty="0">
                <a:solidFill>
                  <a:schemeClr val="bg1"/>
                </a:solidFill>
                <a:latin typeface="Proxima Nova" panose="020B0604020202020204" charset="0"/>
              </a:rPr>
              <a:t>Community Efforts in Preservation</a:t>
            </a:r>
          </a:p>
          <a:p>
            <a:pPr marL="952485" lvl="1" indent="-342900" defTabSz="1219170">
              <a:lnSpc>
                <a:spcPct val="100000"/>
              </a:lnSpc>
              <a:spcBef>
                <a:spcPts val="1000"/>
              </a:spcBef>
              <a:buClr>
                <a:srgbClr val="0066FF">
                  <a:lumMod val="40000"/>
                  <a:lumOff val="60000"/>
                </a:srgbClr>
              </a:buClr>
              <a:buSzPct val="75000"/>
              <a:defRPr/>
            </a:pPr>
            <a:r>
              <a:rPr lang="en-GB" sz="2000" dirty="0">
                <a:solidFill>
                  <a:schemeClr val="bg1"/>
                </a:solidFill>
                <a:latin typeface="Proxima Nova" panose="020B0604020202020204" charset="0"/>
              </a:rPr>
              <a:t>Australian Law regarding Preservation</a:t>
            </a:r>
          </a:p>
          <a:p>
            <a:pPr marL="952485" lvl="1" indent="-342900" defTabSz="1219170">
              <a:lnSpc>
                <a:spcPct val="100000"/>
              </a:lnSpc>
              <a:spcBef>
                <a:spcPts val="1000"/>
              </a:spcBef>
              <a:buClr>
                <a:srgbClr val="0066FF">
                  <a:lumMod val="40000"/>
                  <a:lumOff val="60000"/>
                </a:srgbClr>
              </a:buClr>
              <a:buSzPct val="75000"/>
              <a:defRPr/>
            </a:pPr>
            <a:endParaRPr lang="en-GB" dirty="0">
              <a:solidFill>
                <a:schemeClr val="bg1"/>
              </a:solidFill>
              <a:latin typeface="Proxima Nova" panose="020B0604020202020204" charset="0"/>
            </a:endParaRPr>
          </a:p>
          <a:p>
            <a:pPr marL="342900" indent="-342900" defTabSz="1219170">
              <a:lnSpc>
                <a:spcPct val="100000"/>
              </a:lnSpc>
              <a:spcBef>
                <a:spcPts val="1000"/>
              </a:spcBef>
              <a:buClr>
                <a:srgbClr val="0066FF">
                  <a:lumMod val="40000"/>
                  <a:lumOff val="60000"/>
                </a:srgbClr>
              </a:buClr>
              <a:buSzPct val="75000"/>
              <a:defRPr/>
            </a:pPr>
            <a:endParaRPr lang="en-GB" dirty="0">
              <a:solidFill>
                <a:schemeClr val="bg1"/>
              </a:solidFill>
              <a:latin typeface="Proxima Nova" panose="020B0604020202020204" charset="0"/>
            </a:endParaRPr>
          </a:p>
          <a:p>
            <a:pPr marL="342900" indent="-342900" defTabSz="1219170">
              <a:lnSpc>
                <a:spcPct val="100000"/>
              </a:lnSpc>
              <a:spcBef>
                <a:spcPts val="1000"/>
              </a:spcBef>
              <a:buClr>
                <a:srgbClr val="0066FF">
                  <a:lumMod val="40000"/>
                  <a:lumOff val="60000"/>
                </a:srgbClr>
              </a:buClr>
              <a:buSzPct val="75000"/>
              <a:defRPr/>
            </a:pPr>
            <a:endParaRPr lang="en-GB" dirty="0">
              <a:solidFill>
                <a:schemeClr val="bg1"/>
              </a:solidFill>
              <a:latin typeface="Proxima Nova" panose="020B0604020202020204" charset="0"/>
            </a:endParaRPr>
          </a:p>
        </p:txBody>
      </p:sp>
      <p:sp>
        <p:nvSpPr>
          <p:cNvPr id="5" name="Google Shape;1652;p72">
            <a:extLst>
              <a:ext uri="{FF2B5EF4-FFF2-40B4-BE49-F238E27FC236}">
                <a16:creationId xmlns:a16="http://schemas.microsoft.com/office/drawing/2014/main" id="{EEE1C09C-4B9C-CEE9-EF3C-0A401EA009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402401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AU" sz="3600" dirty="0">
                <a:solidFill>
                  <a:schemeClr val="bg1"/>
                </a:solidFill>
                <a:latin typeface="Proxima Nova" panose="020B0604020202020204" charset="0"/>
                <a:ea typeface="Arial"/>
                <a:cs typeface="Arial"/>
                <a:sym typeface="Arial"/>
              </a:rPr>
              <a:t>What are We Doing?</a:t>
            </a:r>
            <a:endParaRPr sz="3600" dirty="0">
              <a:solidFill>
                <a:schemeClr val="bg1"/>
              </a:solidFill>
            </a:endParaRPr>
          </a:p>
        </p:txBody>
      </p:sp>
      <p:pic>
        <p:nvPicPr>
          <p:cNvPr id="8" name="Picture 7" descr="A person in a black shirt&#10;&#10;Description automatically generated">
            <a:extLst>
              <a:ext uri="{FF2B5EF4-FFF2-40B4-BE49-F238E27FC236}">
                <a16:creationId xmlns:a16="http://schemas.microsoft.com/office/drawing/2014/main" id="{09A59C9D-1C57-4BEE-6FE0-131AF2D84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850" y="2198525"/>
            <a:ext cx="2460950" cy="246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634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88"/>
          <p:cNvSpPr txBox="1">
            <a:spLocks noGrp="1"/>
          </p:cNvSpPr>
          <p:nvPr>
            <p:ph type="body" idx="1"/>
          </p:nvPr>
        </p:nvSpPr>
        <p:spPr>
          <a:xfrm>
            <a:off x="415600" y="1188293"/>
            <a:ext cx="11360800" cy="533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l">
              <a:lnSpc>
                <a:spcPct val="100000"/>
              </a:lnSpc>
              <a:buClr>
                <a:schemeClr val="accent6">
                  <a:lumMod val="60000"/>
                  <a:lumOff val="40000"/>
                </a:schemeClr>
              </a:buClr>
            </a:pPr>
            <a:r>
              <a:rPr lang="en-AU" b="0" i="0" u="none" strike="noStrike" baseline="0" dirty="0">
                <a:solidFill>
                  <a:schemeClr val="bg1"/>
                </a:solidFill>
                <a:latin typeface="Proxima Nova" panose="020B0604020202020204" charset="0"/>
              </a:rPr>
              <a:t>I didn’t bring a laptop to this event</a:t>
            </a:r>
          </a:p>
          <a:p>
            <a:pPr lvl="1">
              <a:lnSpc>
                <a:spcPct val="100000"/>
              </a:lnSpc>
              <a:buClr>
                <a:schemeClr val="accent6">
                  <a:lumMod val="60000"/>
                  <a:lumOff val="40000"/>
                </a:schemeClr>
              </a:buClr>
            </a:pPr>
            <a:r>
              <a:rPr lang="en-AU" sz="2000" dirty="0">
                <a:solidFill>
                  <a:schemeClr val="bg1"/>
                </a:solidFill>
                <a:latin typeface="Proxima Nova" panose="020B0604020202020204" charset="0"/>
              </a:rPr>
              <a:t>All good!~ Just Waddle Dee to the library in building two and rent a laptop using your student ID</a:t>
            </a:r>
          </a:p>
          <a:p>
            <a:pPr lvl="1">
              <a:lnSpc>
                <a:spcPct val="100000"/>
              </a:lnSpc>
              <a:buClr>
                <a:schemeClr val="accent6">
                  <a:lumMod val="60000"/>
                  <a:lumOff val="40000"/>
                </a:schemeClr>
              </a:buClr>
            </a:pPr>
            <a:endParaRPr lang="en-AU" sz="700" dirty="0">
              <a:solidFill>
                <a:schemeClr val="bg1"/>
              </a:solidFill>
              <a:latin typeface="Proxima Nova" panose="020B0604020202020204" charset="0"/>
            </a:endParaRPr>
          </a:p>
          <a:p>
            <a:pPr>
              <a:lnSpc>
                <a:spcPct val="100000"/>
              </a:lnSpc>
              <a:buClr>
                <a:schemeClr val="accent6">
                  <a:lumMod val="60000"/>
                  <a:lumOff val="40000"/>
                </a:schemeClr>
              </a:buClr>
            </a:pPr>
            <a:r>
              <a:rPr lang="en-AU" b="0" i="0" u="none" strike="noStrike" baseline="0" dirty="0">
                <a:solidFill>
                  <a:schemeClr val="bg1"/>
                </a:solidFill>
                <a:latin typeface="Proxima Nova" panose="020B0604020202020204" charset="0"/>
              </a:rPr>
              <a:t>I don’t have any </a:t>
            </a:r>
            <a:r>
              <a:rPr lang="en-AU" dirty="0">
                <a:solidFill>
                  <a:schemeClr val="bg1"/>
                </a:solidFill>
                <a:latin typeface="Proxima Nova" panose="020B0604020202020204" charset="0"/>
              </a:rPr>
              <a:t>Pokémon ROMS…</a:t>
            </a:r>
          </a:p>
          <a:p>
            <a:pPr lvl="1">
              <a:lnSpc>
                <a:spcPct val="100000"/>
              </a:lnSpc>
              <a:buClr>
                <a:schemeClr val="accent6">
                  <a:lumMod val="60000"/>
                  <a:lumOff val="40000"/>
                </a:schemeClr>
              </a:buClr>
            </a:pPr>
            <a:r>
              <a:rPr lang="en-AU" sz="2000" dirty="0">
                <a:solidFill>
                  <a:schemeClr val="bg1"/>
                </a:solidFill>
                <a:latin typeface="Proxima Nova" panose="020B0604020202020204" charset="0"/>
              </a:rPr>
              <a:t>Someone in the room should have some but </a:t>
            </a:r>
            <a:r>
              <a:rPr lang="en-AU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roxima Nova" panose="020B0604020202020204" charset="0"/>
              </a:rPr>
              <a:t>PLEASE DO NOT </a:t>
            </a:r>
            <a:r>
              <a:rPr lang="en-AU" sz="2000" dirty="0">
                <a:solidFill>
                  <a:schemeClr val="bg1"/>
                </a:solidFill>
                <a:latin typeface="Proxima Nova" panose="020B0604020202020204" charset="0"/>
              </a:rPr>
              <a:t>download them via </a:t>
            </a:r>
            <a:r>
              <a:rPr lang="en-AU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roxima Nova" panose="020B0604020202020204" charset="0"/>
              </a:rPr>
              <a:t>UTS WIFI </a:t>
            </a:r>
            <a:r>
              <a:rPr lang="en-AU" sz="2000" dirty="0">
                <a:solidFill>
                  <a:schemeClr val="bg1"/>
                </a:solidFill>
                <a:latin typeface="Proxima Nova" panose="020B0604020202020204" charset="0"/>
              </a:rPr>
              <a:t>as it’s a legal grey area. </a:t>
            </a:r>
            <a:r>
              <a:rPr lang="en-GB" sz="2000" dirty="0">
                <a:solidFill>
                  <a:schemeClr val="bg1"/>
                </a:solidFill>
              </a:rPr>
              <a:t>I'd rather not </a:t>
            </a:r>
            <a:r>
              <a:rPr lang="en-AU" sz="2000" dirty="0">
                <a:solidFill>
                  <a:schemeClr val="bg1"/>
                </a:solidFill>
              </a:rPr>
              <a:t>get in trouble with UTS IT this close to graduation </a:t>
            </a:r>
            <a:r>
              <a:rPr lang="en-AU" sz="2000" dirty="0" err="1">
                <a:solidFill>
                  <a:schemeClr val="bg1"/>
                </a:solidFill>
              </a:rPr>
              <a:t>xD</a:t>
            </a:r>
            <a:r>
              <a:rPr lang="en-AU" sz="2000" dirty="0">
                <a:solidFill>
                  <a:schemeClr val="bg1"/>
                </a:solidFill>
              </a:rPr>
              <a:t> </a:t>
            </a:r>
          </a:p>
          <a:p>
            <a:pPr lvl="1">
              <a:lnSpc>
                <a:spcPct val="100000"/>
              </a:lnSpc>
              <a:buClr>
                <a:schemeClr val="accent6">
                  <a:lumMod val="60000"/>
                  <a:lumOff val="40000"/>
                </a:schemeClr>
              </a:buClr>
            </a:pPr>
            <a:endParaRPr lang="en-AU" sz="7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Clr>
                <a:schemeClr val="accent6">
                  <a:lumMod val="60000"/>
                  <a:lumOff val="40000"/>
                </a:schemeClr>
              </a:buClr>
            </a:pPr>
            <a:r>
              <a:rPr lang="en-AU" b="0" i="0" u="none" strike="noStrike" baseline="0" dirty="0">
                <a:solidFill>
                  <a:schemeClr val="bg1"/>
                </a:solidFill>
                <a:latin typeface="Proxima Nova" panose="020B0604020202020204" charset="0"/>
              </a:rPr>
              <a:t>I made a cool thing but it’s not running…</a:t>
            </a:r>
            <a:endParaRPr lang="en-AU" dirty="0">
              <a:solidFill>
                <a:schemeClr val="bg1"/>
              </a:solidFill>
              <a:latin typeface="Proxima Nova" panose="020B0604020202020204" charset="0"/>
            </a:endParaRPr>
          </a:p>
          <a:p>
            <a:pPr lvl="1">
              <a:lnSpc>
                <a:spcPct val="100000"/>
              </a:lnSpc>
              <a:buClr>
                <a:schemeClr val="accent6">
                  <a:lumMod val="60000"/>
                  <a:lumOff val="40000"/>
                </a:schemeClr>
              </a:buClr>
            </a:pPr>
            <a:r>
              <a:rPr lang="en-GB" kern="0" dirty="0">
                <a:solidFill>
                  <a:schemeClr val="bg1"/>
                </a:solidFill>
                <a:latin typeface="Proxima Nova" panose="020B0604020202020204" charset="0"/>
              </a:rPr>
              <a:t>Please </a:t>
            </a:r>
            <a:r>
              <a:rPr lang="en-GB" b="1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Proxima Nova" panose="020B0604020202020204" charset="0"/>
              </a:rPr>
              <a:t>back up your ROMs </a:t>
            </a:r>
            <a:r>
              <a:rPr lang="en-GB" kern="0" dirty="0">
                <a:solidFill>
                  <a:schemeClr val="bg1"/>
                </a:solidFill>
                <a:latin typeface="Proxima Nova" panose="020B0604020202020204" charset="0"/>
              </a:rPr>
              <a:t>prior to editing them. Things can go wrong and due to the somewhat fickle nature of Read Only Memory, it’s almost impossible to recover them back to a working state </a:t>
            </a:r>
          </a:p>
        </p:txBody>
      </p:sp>
      <p:sp>
        <p:nvSpPr>
          <p:cNvPr id="5" name="Google Shape;1652;p72">
            <a:extLst>
              <a:ext uri="{FF2B5EF4-FFF2-40B4-BE49-F238E27FC236}">
                <a16:creationId xmlns:a16="http://schemas.microsoft.com/office/drawing/2014/main" id="{EEE1C09C-4B9C-CEE9-EF3C-0A401EA009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402401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AU" sz="3600" dirty="0">
                <a:solidFill>
                  <a:schemeClr val="bg1"/>
                </a:solidFill>
                <a:latin typeface="Proxima Nova" panose="020B0604020202020204" charset="0"/>
                <a:cs typeface="Arial"/>
                <a:sym typeface="Arial"/>
              </a:rPr>
              <a:t>FAQ</a:t>
            </a:r>
            <a:endParaRPr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093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52;p72">
            <a:extLst>
              <a:ext uri="{FF2B5EF4-FFF2-40B4-BE49-F238E27FC236}">
                <a16:creationId xmlns:a16="http://schemas.microsoft.com/office/drawing/2014/main" id="{EEE1C09C-4B9C-CEE9-EF3C-0A401EA009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402401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AU" sz="3600" dirty="0">
                <a:solidFill>
                  <a:schemeClr val="bg1"/>
                </a:solidFill>
                <a:latin typeface="Proxima Nova" panose="020B0604020202020204" charset="0"/>
                <a:cs typeface="Arial"/>
                <a:sym typeface="Arial"/>
              </a:rPr>
              <a:t>Emulator - MGBA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57D220-F6B3-287D-1759-F4E28015E364}"/>
              </a:ext>
            </a:extLst>
          </p:cNvPr>
          <p:cNvSpPr txBox="1"/>
          <p:nvPr/>
        </p:nvSpPr>
        <p:spPr>
          <a:xfrm>
            <a:off x="6575834" y="1177101"/>
            <a:ext cx="56161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Proxima Nova" panose="020B0604020202020204"/>
              </a:rPr>
              <a:t>A </a:t>
            </a:r>
            <a:r>
              <a:rPr lang="en-GB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roxima Nova" panose="020B0604020202020204"/>
              </a:rPr>
              <a:t>lightweight</a:t>
            </a:r>
            <a:r>
              <a:rPr lang="en-GB" sz="2400" dirty="0">
                <a:solidFill>
                  <a:schemeClr val="bg1"/>
                </a:solidFill>
                <a:latin typeface="Proxima Nova" panose="020B0604020202020204"/>
              </a:rPr>
              <a:t> Game Boy Advance emulator that supports the simulation of peripherals and is compatible with the majority of the console’s library of games</a:t>
            </a:r>
          </a:p>
          <a:p>
            <a:endParaRPr lang="en-AU" sz="2400" dirty="0">
              <a:solidFill>
                <a:schemeClr val="bg1"/>
              </a:solidFill>
              <a:latin typeface="Proxima Nova" panose="020B0604020202020204"/>
            </a:endParaRPr>
          </a:p>
          <a:p>
            <a:r>
              <a:rPr lang="en-GB" sz="2400" dirty="0">
                <a:solidFill>
                  <a:schemeClr val="bg1"/>
                </a:solidFill>
                <a:latin typeface="Proxima Nova" panose="020B0604020202020204"/>
              </a:rPr>
              <a:t>After </a:t>
            </a:r>
            <a:r>
              <a:rPr lang="en-GB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roxima Nova" panose="020B0604020202020204"/>
              </a:rPr>
              <a:t>editing</a:t>
            </a:r>
            <a:r>
              <a:rPr lang="en-GB" sz="2400" dirty="0">
                <a:solidFill>
                  <a:schemeClr val="bg1"/>
                </a:solidFill>
                <a:latin typeface="Proxima Nova" panose="020B0604020202020204"/>
              </a:rPr>
              <a:t> a Pokémon ROM, </a:t>
            </a:r>
            <a:r>
              <a:rPr lang="en-GB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roxima Nova" panose="020B0604020202020204"/>
              </a:rPr>
              <a:t>load</a:t>
            </a:r>
            <a:r>
              <a:rPr lang="en-GB" sz="2400" dirty="0">
                <a:solidFill>
                  <a:schemeClr val="bg1"/>
                </a:solidFill>
                <a:latin typeface="Proxima Nova" panose="020B0604020202020204"/>
              </a:rPr>
              <a:t> it and select the </a:t>
            </a:r>
            <a:r>
              <a:rPr lang="en-GB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roxima Nova" panose="020B0604020202020204"/>
              </a:rPr>
              <a:t>corresponding</a:t>
            </a:r>
            <a:r>
              <a:rPr lang="en-GB" sz="2400" dirty="0">
                <a:solidFill>
                  <a:schemeClr val="bg1"/>
                </a:solidFill>
                <a:latin typeface="Proxima Nova" panose="020B0604020202020204"/>
              </a:rPr>
              <a:t> pre-made </a:t>
            </a:r>
            <a:r>
              <a:rPr lang="en-GB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roxima Nova" panose="020B0604020202020204"/>
              </a:rPr>
              <a:t>save state </a:t>
            </a:r>
            <a:r>
              <a:rPr lang="en-GB" sz="2400" dirty="0">
                <a:solidFill>
                  <a:schemeClr val="bg1"/>
                </a:solidFill>
                <a:latin typeface="Proxima Nova" panose="020B0604020202020204"/>
              </a:rPr>
              <a:t>to see your changes</a:t>
            </a:r>
            <a:endParaRPr lang="en-AU" sz="2400" dirty="0">
              <a:solidFill>
                <a:schemeClr val="bg1"/>
              </a:solidFill>
              <a:latin typeface="Proxima Nova" panose="020B060402020202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081507-0185-1B89-7E77-F0CDAEBFC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00" y="1177101"/>
            <a:ext cx="5913128" cy="527849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3D73FE8-0407-B802-93F8-BD4AC99E6A7B}"/>
              </a:ext>
            </a:extLst>
          </p:cNvPr>
          <p:cNvSpPr/>
          <p:nvPr/>
        </p:nvSpPr>
        <p:spPr>
          <a:xfrm>
            <a:off x="2890838" y="2283213"/>
            <a:ext cx="2009775" cy="307076"/>
          </a:xfrm>
          <a:prstGeom prst="ellipse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8516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52;p72">
            <a:extLst>
              <a:ext uri="{FF2B5EF4-FFF2-40B4-BE49-F238E27FC236}">
                <a16:creationId xmlns:a16="http://schemas.microsoft.com/office/drawing/2014/main" id="{EEE1C09C-4B9C-CEE9-EF3C-0A401EA009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402401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AU" sz="3600" dirty="0">
                <a:solidFill>
                  <a:schemeClr val="bg1"/>
                </a:solidFill>
                <a:latin typeface="Proxima Nova" panose="020B0604020202020204" charset="0"/>
                <a:ea typeface="Arial"/>
                <a:cs typeface="Arial"/>
                <a:sym typeface="Arial"/>
              </a:rPr>
              <a:t>Map Editor – Advanced Map</a:t>
            </a:r>
            <a:endParaRPr sz="3600" dirty="0">
              <a:solidFill>
                <a:schemeClr val="bg1"/>
              </a:solidFill>
            </a:endParaRPr>
          </a:p>
        </p:txBody>
      </p:sp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597C7DBB-FC7C-CCD8-15C3-55FBD19FE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244" y="1613154"/>
            <a:ext cx="5754936" cy="42687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0AA488-F7D6-F52E-3B22-B40245DFAADD}"/>
              </a:ext>
            </a:extLst>
          </p:cNvPr>
          <p:cNvSpPr txBox="1"/>
          <p:nvPr/>
        </p:nvSpPr>
        <p:spPr>
          <a:xfrm>
            <a:off x="415600" y="1613154"/>
            <a:ext cx="561616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  <a:latin typeface="Proxima Nova" panose="020B0604020202020204"/>
              </a:rPr>
              <a:t>A comprehensive map editing suite that allows for </a:t>
            </a:r>
            <a:r>
              <a:rPr lang="en-AU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roxima Nova" panose="020B0604020202020204"/>
              </a:rPr>
              <a:t>granular</a:t>
            </a:r>
            <a:r>
              <a:rPr lang="en-AU" sz="2400" dirty="0">
                <a:solidFill>
                  <a:schemeClr val="bg1"/>
                </a:solidFill>
                <a:latin typeface="Proxima Nova" panose="020B0604020202020204"/>
              </a:rPr>
              <a:t> control over the following features such as: </a:t>
            </a:r>
          </a:p>
          <a:p>
            <a:endParaRPr lang="en-AU" sz="2400" dirty="0">
              <a:solidFill>
                <a:schemeClr val="bg1"/>
              </a:solidFill>
              <a:latin typeface="Proxima Nova" panose="020B0604020202020204"/>
            </a:endParaRPr>
          </a:p>
          <a:p>
            <a:pPr marL="342900" indent="-342900"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Proxima Nova" panose="020B0604020202020204"/>
              </a:rPr>
              <a:t>Modify, delete, or add sprites within any map segment</a:t>
            </a:r>
          </a:p>
          <a:p>
            <a:pPr marL="342900" indent="-342900"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  <a:latin typeface="Proxima Nova" panose="020B0604020202020204"/>
            </a:endParaRPr>
          </a:p>
          <a:p>
            <a:pPr marL="342900" indent="-342900"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Proxima Nova" panose="020B0604020202020204"/>
              </a:rPr>
              <a:t>Integrate custom sprites and link them to predefined behaviours</a:t>
            </a:r>
          </a:p>
          <a:p>
            <a:pPr marL="342900" indent="-342900"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  <a:latin typeface="Proxima Nova" panose="020B0604020202020204"/>
            </a:endParaRPr>
          </a:p>
          <a:p>
            <a:pPr marL="342900" indent="-342900"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Proxima Nova" panose="020B0604020202020204"/>
              </a:rPr>
              <a:t>Define specific Pokémon encounters for each map segment</a:t>
            </a:r>
            <a:endParaRPr lang="en-AU" sz="2400" dirty="0">
              <a:solidFill>
                <a:schemeClr val="bg1"/>
              </a:solidFill>
              <a:latin typeface="Proxima Nova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76321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52;p72">
            <a:extLst>
              <a:ext uri="{FF2B5EF4-FFF2-40B4-BE49-F238E27FC236}">
                <a16:creationId xmlns:a16="http://schemas.microsoft.com/office/drawing/2014/main" id="{EEE1C09C-4B9C-CEE9-EF3C-0A401EA009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402401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AU" sz="3600" dirty="0">
                <a:solidFill>
                  <a:schemeClr val="bg1"/>
                </a:solidFill>
                <a:latin typeface="Proxima Nova" panose="020B0604020202020204" charset="0"/>
                <a:cs typeface="Arial"/>
                <a:sym typeface="Arial"/>
              </a:rPr>
              <a:t>Advanced Map – Movement Positions</a:t>
            </a:r>
            <a:endParaRPr sz="3600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7F1B2C-428B-F098-74C2-77044E8E2E9D}"/>
              </a:ext>
            </a:extLst>
          </p:cNvPr>
          <p:cNvGrpSpPr/>
          <p:nvPr/>
        </p:nvGrpSpPr>
        <p:grpSpPr>
          <a:xfrm>
            <a:off x="415600" y="1304924"/>
            <a:ext cx="4733925" cy="5217350"/>
            <a:chOff x="6677025" y="1238249"/>
            <a:chExt cx="4733925" cy="521735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9B365F1-F7B2-A99E-DB8D-5AAACBE5BA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579"/>
            <a:stretch/>
          </p:blipFill>
          <p:spPr>
            <a:xfrm>
              <a:off x="6677025" y="1350199"/>
              <a:ext cx="4733925" cy="5105400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433DFAD-8F44-4BEB-A74D-51D2ADD3E76A}"/>
                </a:ext>
              </a:extLst>
            </p:cNvPr>
            <p:cNvSpPr/>
            <p:nvPr/>
          </p:nvSpPr>
          <p:spPr>
            <a:xfrm>
              <a:off x="7096125" y="1238249"/>
              <a:ext cx="1143000" cy="377049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757D220-F6B3-287D-1759-F4E28015E364}"/>
              </a:ext>
            </a:extLst>
          </p:cNvPr>
          <p:cNvSpPr txBox="1"/>
          <p:nvPr/>
        </p:nvSpPr>
        <p:spPr>
          <a:xfrm>
            <a:off x="6327513" y="1554851"/>
            <a:ext cx="56161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  <a:latin typeface="Proxima Nova" panose="020B0604020202020204"/>
              </a:rPr>
              <a:t>1 – Areas that do not allow player movement </a:t>
            </a:r>
          </a:p>
          <a:p>
            <a:endParaRPr lang="en-AU" sz="2400" dirty="0">
              <a:solidFill>
                <a:schemeClr val="bg1"/>
              </a:solidFill>
              <a:latin typeface="Proxima Nova" panose="020B0604020202020204"/>
            </a:endParaRPr>
          </a:p>
          <a:p>
            <a:r>
              <a:rPr lang="en-AU" sz="2400" dirty="0">
                <a:solidFill>
                  <a:schemeClr val="bg1"/>
                </a:solidFill>
                <a:latin typeface="Proxima Nova" panose="020B0604020202020204"/>
              </a:rPr>
              <a:t>4 – Water</a:t>
            </a:r>
          </a:p>
          <a:p>
            <a:endParaRPr lang="en-AU" sz="2400" dirty="0">
              <a:solidFill>
                <a:schemeClr val="bg1"/>
              </a:solidFill>
              <a:latin typeface="Proxima Nova" panose="020B0604020202020204"/>
            </a:endParaRPr>
          </a:p>
          <a:p>
            <a:r>
              <a:rPr lang="en-AU" sz="2400" dirty="0">
                <a:solidFill>
                  <a:schemeClr val="bg1"/>
                </a:solidFill>
                <a:latin typeface="Proxima Nova" panose="020B0604020202020204"/>
              </a:rPr>
              <a:t>C – Allows player movement </a:t>
            </a:r>
          </a:p>
        </p:txBody>
      </p:sp>
    </p:spTree>
    <p:extLst>
      <p:ext uri="{BB962C8B-B14F-4D97-AF65-F5344CB8AC3E}">
        <p14:creationId xmlns:p14="http://schemas.microsoft.com/office/powerpoint/2010/main" val="1353053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52;p72">
            <a:extLst>
              <a:ext uri="{FF2B5EF4-FFF2-40B4-BE49-F238E27FC236}">
                <a16:creationId xmlns:a16="http://schemas.microsoft.com/office/drawing/2014/main" id="{EEE1C09C-4B9C-CEE9-EF3C-0A401EA009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402401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AU" sz="3600" dirty="0">
                <a:solidFill>
                  <a:schemeClr val="bg1"/>
                </a:solidFill>
                <a:latin typeface="Proxima Nova" panose="020B0604020202020204" charset="0"/>
                <a:cs typeface="Arial"/>
                <a:sym typeface="Arial"/>
              </a:rPr>
              <a:t>Advanced Map – Pokémon Encounters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57D220-F6B3-287D-1759-F4E28015E364}"/>
              </a:ext>
            </a:extLst>
          </p:cNvPr>
          <p:cNvSpPr txBox="1"/>
          <p:nvPr/>
        </p:nvSpPr>
        <p:spPr>
          <a:xfrm>
            <a:off x="6327513" y="1554851"/>
            <a:ext cx="561616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  <a:latin typeface="Proxima Nova" panose="020B0604020202020204"/>
              </a:rPr>
              <a:t>Based on the </a:t>
            </a:r>
            <a:r>
              <a:rPr lang="en-AU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roxima Nova" panose="020B0604020202020204"/>
              </a:rPr>
              <a:t>type</a:t>
            </a:r>
            <a:r>
              <a:rPr lang="en-AU" sz="2400" dirty="0">
                <a:solidFill>
                  <a:schemeClr val="bg1"/>
                </a:solidFill>
                <a:latin typeface="Proxima Nova" panose="020B0604020202020204"/>
              </a:rPr>
              <a:t> of behaviour allocated to a specific sprite, you can initiate a battle with a wild</a:t>
            </a:r>
            <a:r>
              <a:rPr lang="en-AU" sz="2400" i="1" dirty="0">
                <a:solidFill>
                  <a:schemeClr val="bg1"/>
                </a:solidFill>
                <a:latin typeface="Proxima Nova" panose="020B0604020202020204"/>
              </a:rPr>
              <a:t> </a:t>
            </a:r>
            <a:r>
              <a:rPr lang="en-AU" sz="2400" dirty="0">
                <a:solidFill>
                  <a:schemeClr val="bg1"/>
                </a:solidFill>
                <a:latin typeface="Proxima Nova" panose="020B0604020202020204"/>
              </a:rPr>
              <a:t>Pokémon</a:t>
            </a:r>
          </a:p>
          <a:p>
            <a:endParaRPr lang="en-AU" sz="2400" dirty="0">
              <a:solidFill>
                <a:schemeClr val="bg1"/>
              </a:solidFill>
              <a:latin typeface="Proxima Nova" panose="020B0604020202020204"/>
            </a:endParaRPr>
          </a:p>
          <a:p>
            <a:r>
              <a:rPr lang="en-GB" sz="2400" dirty="0">
                <a:solidFill>
                  <a:schemeClr val="bg1"/>
                </a:solidFill>
                <a:latin typeface="Proxima Nova" panose="020B0604020202020204"/>
              </a:rPr>
              <a:t>Each area can contain up to </a:t>
            </a:r>
            <a:r>
              <a:rPr lang="en-GB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roxima Nova" panose="020B0604020202020204"/>
              </a:rPr>
              <a:t>12</a:t>
            </a:r>
            <a:r>
              <a:rPr lang="en-GB" sz="2400" dirty="0">
                <a:solidFill>
                  <a:schemeClr val="bg1"/>
                </a:solidFill>
                <a:latin typeface="Proxima Nova" panose="020B0604020202020204"/>
              </a:rPr>
              <a:t> </a:t>
            </a:r>
            <a:r>
              <a:rPr lang="en-GB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roxima Nova" panose="020B0604020202020204"/>
              </a:rPr>
              <a:t>different</a:t>
            </a:r>
            <a:r>
              <a:rPr lang="en-GB" sz="2400" dirty="0">
                <a:solidFill>
                  <a:schemeClr val="bg1"/>
                </a:solidFill>
                <a:latin typeface="Proxima Nova" panose="020B0604020202020204"/>
              </a:rPr>
              <a:t> wild Pokémon species</a:t>
            </a:r>
          </a:p>
          <a:p>
            <a:endParaRPr lang="en-GB" sz="2400" dirty="0">
              <a:solidFill>
                <a:schemeClr val="bg1"/>
              </a:solidFill>
              <a:latin typeface="Proxima Nova" panose="020B0604020202020204"/>
            </a:endParaRPr>
          </a:p>
          <a:p>
            <a:r>
              <a:rPr lang="en-GB" sz="2400" dirty="0">
                <a:solidFill>
                  <a:schemeClr val="bg1"/>
                </a:solidFill>
                <a:latin typeface="Proxima Nova" panose="020B0604020202020204"/>
              </a:rPr>
              <a:t>Whilst the </a:t>
            </a:r>
            <a:r>
              <a:rPr lang="en-GB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roxima Nova" panose="020B0604020202020204"/>
              </a:rPr>
              <a:t>probability</a:t>
            </a:r>
            <a:r>
              <a:rPr lang="en-GB" sz="2400" dirty="0">
                <a:solidFill>
                  <a:schemeClr val="bg1"/>
                </a:solidFill>
                <a:latin typeface="Proxima Nova" panose="020B0604020202020204"/>
              </a:rPr>
              <a:t> of encountering each Pokémon cannot be adjusted, </a:t>
            </a:r>
            <a:r>
              <a:rPr lang="en-GB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roxima Nova" panose="020B0604020202020204"/>
              </a:rPr>
              <a:t>encounter</a:t>
            </a:r>
            <a:r>
              <a:rPr lang="en-GB" sz="2400" dirty="0">
                <a:solidFill>
                  <a:schemeClr val="bg1"/>
                </a:solidFill>
                <a:latin typeface="Proxima Nova" panose="020B0604020202020204"/>
              </a:rPr>
              <a:t> </a:t>
            </a:r>
            <a:r>
              <a:rPr lang="en-GB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roxima Nova" panose="020B0604020202020204"/>
              </a:rPr>
              <a:t>event</a:t>
            </a:r>
            <a:r>
              <a:rPr lang="en-GB" sz="2400" dirty="0">
                <a:solidFill>
                  <a:schemeClr val="bg1"/>
                </a:solidFill>
                <a:latin typeface="Proxima Nova" panose="020B0604020202020204"/>
              </a:rPr>
              <a:t> itself can be modified</a:t>
            </a:r>
            <a:endParaRPr lang="en-AU" sz="2400" dirty="0">
              <a:solidFill>
                <a:schemeClr val="bg1"/>
              </a:solidFill>
              <a:latin typeface="Proxima Nova" panose="020B060402020202020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45E459-F580-0A74-5438-8F1CF139E7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765"/>
          <a:stretch/>
        </p:blipFill>
        <p:spPr>
          <a:xfrm>
            <a:off x="1104570" y="1288421"/>
            <a:ext cx="4209815" cy="49149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7AAE836-1901-6C3B-246A-F7E9E64BD880}"/>
              </a:ext>
            </a:extLst>
          </p:cNvPr>
          <p:cNvSpPr/>
          <p:nvPr/>
        </p:nvSpPr>
        <p:spPr>
          <a:xfrm>
            <a:off x="3105150" y="1206888"/>
            <a:ext cx="814387" cy="307076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0588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52;p72">
            <a:extLst>
              <a:ext uri="{FF2B5EF4-FFF2-40B4-BE49-F238E27FC236}">
                <a16:creationId xmlns:a16="http://schemas.microsoft.com/office/drawing/2014/main" id="{EEE1C09C-4B9C-CEE9-EF3C-0A401EA009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402401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AU" sz="3600" dirty="0">
                <a:solidFill>
                  <a:schemeClr val="bg1"/>
                </a:solidFill>
                <a:latin typeface="Proxima Nova" panose="020B0604020202020204" charset="0"/>
                <a:cs typeface="Arial"/>
                <a:sym typeface="Arial"/>
              </a:rPr>
              <a:t>Advanced Map – Block Editor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57D220-F6B3-287D-1759-F4E28015E364}"/>
              </a:ext>
            </a:extLst>
          </p:cNvPr>
          <p:cNvSpPr txBox="1"/>
          <p:nvPr/>
        </p:nvSpPr>
        <p:spPr>
          <a:xfrm>
            <a:off x="6575834" y="2802554"/>
            <a:ext cx="5616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  <a:latin typeface="Proxima Nova" panose="020B0604020202020204"/>
              </a:rPr>
              <a:t>Edit the behaviour of pre-existing or imported tiles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F6A6FE-A0FB-291B-6059-31217E4FF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16" y="2355975"/>
            <a:ext cx="5659684" cy="214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921502"/>
      </p:ext>
    </p:extLst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Custom 1">
      <a:dk1>
        <a:sysClr val="windowText" lastClr="000000"/>
      </a:dk1>
      <a:lt1>
        <a:sysClr val="window" lastClr="FFFFFF"/>
      </a:lt1>
      <a:dk2>
        <a:srgbClr val="632E62"/>
      </a:dk2>
      <a:lt2>
        <a:srgbClr val="0066FF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 1">
      <a:dk1>
        <a:sysClr val="windowText" lastClr="000000"/>
      </a:dk1>
      <a:lt1>
        <a:sysClr val="window" lastClr="FFFFFF"/>
      </a:lt1>
      <a:dk2>
        <a:srgbClr val="632E62"/>
      </a:dk2>
      <a:lt2>
        <a:srgbClr val="0066FF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AEEC454-DCCA-49A0-9CC5-1B409597BC88}">
  <we:reference id="wa104380121" version="2.0.0.0" store="en-US" storeType="OMEX"/>
  <we:alternateReferences>
    <we:reference id="WA104380121" version="2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448</TotalTime>
  <Words>865</Words>
  <Application>Microsoft Office PowerPoint</Application>
  <PresentationFormat>Widescreen</PresentationFormat>
  <Paragraphs>114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Proxima Nova</vt:lpstr>
      <vt:lpstr>Aptos</vt:lpstr>
      <vt:lpstr>Arial</vt:lpstr>
      <vt:lpstr>Calibri</vt:lpstr>
      <vt:lpstr>Spearmint</vt:lpstr>
      <vt:lpstr>1_Office Theme</vt:lpstr>
      <vt:lpstr>Games Preservation  Masterclass</vt:lpstr>
      <vt:lpstr>Workshop Facilitator</vt:lpstr>
      <vt:lpstr>What are We Doing?</vt:lpstr>
      <vt:lpstr>FAQ</vt:lpstr>
      <vt:lpstr>Emulator - MGBA</vt:lpstr>
      <vt:lpstr>Map Editor – Advanced Map</vt:lpstr>
      <vt:lpstr>Advanced Map – Movement Positions</vt:lpstr>
      <vt:lpstr>Advanced Map – Pokémon Encounters</vt:lpstr>
      <vt:lpstr>Advanced Map – Block Editor</vt:lpstr>
      <vt:lpstr>Pokémon Editor – Pokémon Game Editor</vt:lpstr>
      <vt:lpstr>Pokémon Game Editor – Pokémon Editor</vt:lpstr>
      <vt:lpstr>Pokémon Game Editor – Learnable Attacks</vt:lpstr>
      <vt:lpstr>Pokémon Game Editor – Attack Editor</vt:lpstr>
      <vt:lpstr>Software to Hardware Pipeline</vt:lpstr>
      <vt:lpstr>Introduction to Video Games Preservation</vt:lpstr>
      <vt:lpstr>Video Game Preservation</vt:lpstr>
      <vt:lpstr>Decay of Physical Mediums</vt:lpstr>
      <vt:lpstr>Shameless Plugs</vt:lpstr>
      <vt:lpstr>Shameless Plugs</vt:lpstr>
      <vt:lpstr>Post-Workshop Survey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Rachel Coster</dc:creator>
  <cp:lastModifiedBy>Rachel Coster</cp:lastModifiedBy>
  <cp:revision>9</cp:revision>
  <dcterms:created xsi:type="dcterms:W3CDTF">2024-06-23T02:53:26Z</dcterms:created>
  <dcterms:modified xsi:type="dcterms:W3CDTF">2024-06-27T03:04:41Z</dcterms:modified>
</cp:coreProperties>
</file>